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5" r:id="rId1"/>
  </p:sldMasterIdLst>
  <p:notesMasterIdLst>
    <p:notesMasterId r:id="rId42"/>
  </p:notesMasterIdLst>
  <p:sldIdLst>
    <p:sldId id="470" r:id="rId2"/>
    <p:sldId id="334" r:id="rId3"/>
    <p:sldId id="335" r:id="rId4"/>
    <p:sldId id="338" r:id="rId5"/>
    <p:sldId id="454" r:id="rId6"/>
    <p:sldId id="455" r:id="rId7"/>
    <p:sldId id="340" r:id="rId8"/>
    <p:sldId id="342" r:id="rId9"/>
    <p:sldId id="504" r:id="rId10"/>
    <p:sldId id="343" r:id="rId11"/>
    <p:sldId id="488" r:id="rId12"/>
    <p:sldId id="473" r:id="rId13"/>
    <p:sldId id="486" r:id="rId14"/>
    <p:sldId id="472" r:id="rId15"/>
    <p:sldId id="496" r:id="rId16"/>
    <p:sldId id="497" r:id="rId17"/>
    <p:sldId id="474" r:id="rId18"/>
    <p:sldId id="487" r:id="rId19"/>
    <p:sldId id="348" r:id="rId20"/>
    <p:sldId id="453" r:id="rId21"/>
    <p:sldId id="350" r:id="rId22"/>
    <p:sldId id="351" r:id="rId23"/>
    <p:sldId id="353" r:id="rId24"/>
    <p:sldId id="475" r:id="rId25"/>
    <p:sldId id="484" r:id="rId26"/>
    <p:sldId id="354" r:id="rId27"/>
    <p:sldId id="478" r:id="rId28"/>
    <p:sldId id="507" r:id="rId29"/>
    <p:sldId id="479" r:id="rId30"/>
    <p:sldId id="480" r:id="rId31"/>
    <p:sldId id="508" r:id="rId32"/>
    <p:sldId id="356" r:id="rId33"/>
    <p:sldId id="476" r:id="rId34"/>
    <p:sldId id="477" r:id="rId35"/>
    <p:sldId id="514" r:id="rId36"/>
    <p:sldId id="511" r:id="rId37"/>
    <p:sldId id="510" r:id="rId38"/>
    <p:sldId id="357" r:id="rId39"/>
    <p:sldId id="481" r:id="rId40"/>
    <p:sldId id="500" r:id="rId41"/>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CC"/>
    <a:srgbClr val="3399FF"/>
    <a:srgbClr val="808080"/>
    <a:srgbClr val="969696"/>
    <a:srgbClr val="0066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8632" autoAdjust="0"/>
  </p:normalViewPr>
  <p:slideViewPr>
    <p:cSldViewPr>
      <p:cViewPr varScale="1">
        <p:scale>
          <a:sx n="63" d="100"/>
          <a:sy n="63" d="100"/>
        </p:scale>
        <p:origin x="43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42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image" Target="../media/image5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42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Verdana" pitchFamily="34" charset="0"/>
                <a:cs typeface="+mn-cs"/>
              </a:defRPr>
            </a:lvl1pPr>
          </a:lstStyle>
          <a:p>
            <a:pPr>
              <a:defRPr/>
            </a:pPr>
            <a:endParaRPr lang="en-GB" altLang="sr-Latn-RS"/>
          </a:p>
        </p:txBody>
      </p:sp>
      <p:sp>
        <p:nvSpPr>
          <p:cNvPr id="22425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Verdana" pitchFamily="34" charset="0"/>
                <a:cs typeface="+mn-cs"/>
              </a:defRPr>
            </a:lvl1pPr>
          </a:lstStyle>
          <a:p>
            <a:pPr>
              <a:defRPr/>
            </a:pPr>
            <a:endParaRPr lang="en-GB" altLang="sr-Latn-RS"/>
          </a:p>
        </p:txBody>
      </p:sp>
      <p:sp>
        <p:nvSpPr>
          <p:cNvPr id="512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2426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sr-Latn-RS" noProof="0" smtClean="0"/>
              <a:t>Click to edit Master text styles</a:t>
            </a:r>
          </a:p>
          <a:p>
            <a:pPr lvl="1"/>
            <a:r>
              <a:rPr lang="en-GB" altLang="sr-Latn-RS" noProof="0" smtClean="0"/>
              <a:t>Second level</a:t>
            </a:r>
          </a:p>
          <a:p>
            <a:pPr lvl="2"/>
            <a:r>
              <a:rPr lang="en-GB" altLang="sr-Latn-RS" noProof="0" smtClean="0"/>
              <a:t>Third level</a:t>
            </a:r>
          </a:p>
          <a:p>
            <a:pPr lvl="3"/>
            <a:r>
              <a:rPr lang="en-GB" altLang="sr-Latn-RS" noProof="0" smtClean="0"/>
              <a:t>Fourth level</a:t>
            </a:r>
          </a:p>
          <a:p>
            <a:pPr lvl="4"/>
            <a:r>
              <a:rPr lang="en-GB" altLang="sr-Latn-RS" noProof="0" smtClean="0"/>
              <a:t>Fifth level</a:t>
            </a:r>
          </a:p>
        </p:txBody>
      </p:sp>
      <p:sp>
        <p:nvSpPr>
          <p:cNvPr id="22426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Verdana" pitchFamily="34" charset="0"/>
                <a:cs typeface="+mn-cs"/>
              </a:defRPr>
            </a:lvl1pPr>
          </a:lstStyle>
          <a:p>
            <a:pPr>
              <a:defRPr/>
            </a:pPr>
            <a:endParaRPr lang="en-GB" altLang="sr-Latn-RS"/>
          </a:p>
        </p:txBody>
      </p:sp>
      <p:sp>
        <p:nvSpPr>
          <p:cNvPr id="22426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Verdana" panose="020B0604030504040204" pitchFamily="34" charset="0"/>
              </a:defRPr>
            </a:lvl1pPr>
          </a:lstStyle>
          <a:p>
            <a:fld id="{C04B6D3E-73BF-4A67-B9D3-ACA72C98ADB6}" type="slidenum">
              <a:rPr lang="en-GB" altLang="sr-Latn-RS"/>
              <a:pPr/>
              <a:t>‹#›</a:t>
            </a:fld>
            <a:endParaRPr lang="en-GB" altLang="sr-Latn-R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en.wikipedia.org/wiki/File:TGDModelAuxSouthDam.jpg" TargetMode="External"/><Relationship Id="rId13" Type="http://schemas.openxmlformats.org/officeDocument/2006/relationships/hyperlink" Target="http://en.wikipedia.org/wiki/Itaipu_Dam" TargetMode="External"/><Relationship Id="rId3" Type="http://schemas.openxmlformats.org/officeDocument/2006/relationships/hyperlink" Target="http://en.wikipedia.org/wiki/Power_station" TargetMode="External"/><Relationship Id="rId7" Type="http://schemas.openxmlformats.org/officeDocument/2006/relationships/hyperlink" Target="http://en.wikipedia.org/wiki/File:TGDModelShipLocks.jpg" TargetMode="External"/><Relationship Id="rId12" Type="http://schemas.openxmlformats.org/officeDocument/2006/relationships/hyperlink" Target="http://en.wikipedia.org/wiki/Acre_foot"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en.wikipedia.org/wiki/File:TGDModelSpillwayView.jpg" TargetMode="External"/><Relationship Id="rId11" Type="http://schemas.openxmlformats.org/officeDocument/2006/relationships/hyperlink" Target="http://en.wikipedia.org/wiki/Three_Gorges_Dam#cite_note-ibib1-25" TargetMode="External"/><Relationship Id="rId5" Type="http://schemas.openxmlformats.org/officeDocument/2006/relationships/hyperlink" Target="http://en.wikipedia.org/wiki/Megawatt" TargetMode="External"/><Relationship Id="rId10" Type="http://schemas.openxmlformats.org/officeDocument/2006/relationships/hyperlink" Target="http://en.wikipedia.org/wiki/Eiffel_Tower" TargetMode="External"/><Relationship Id="rId4" Type="http://schemas.openxmlformats.org/officeDocument/2006/relationships/hyperlink" Target="http://en.wikipedia.org/wiki/Installed_capacity" TargetMode="External"/><Relationship Id="rId9" Type="http://schemas.openxmlformats.org/officeDocument/2006/relationships/hyperlink" Target="http://en.wikipedia.org/wiki/Tonnes" TargetMode="External"/><Relationship Id="rId14" Type="http://schemas.openxmlformats.org/officeDocument/2006/relationships/hyperlink" Target="http://en.wikipedia.org/wiki/Three_Gorges_Dam#cite_note-Xinhua20031121-26"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eaLnBrk="1" hangingPunct="1">
              <a:defRPr/>
            </a:pPr>
            <a:r>
              <a:rPr lang="sr-Latn-CS" altLang="sr-Latn-RS" b="1" dirty="0" smtClean="0">
                <a:solidFill>
                  <a:schemeClr val="bg2">
                    <a:lumMod val="95000"/>
                    <a:lumOff val="5000"/>
                  </a:schemeClr>
                </a:solidFill>
              </a:rPr>
              <a:t>animacije samomontirajucih kranova</a:t>
            </a:r>
          </a:p>
          <a:p>
            <a:pPr eaLnBrk="1" hangingPunct="1">
              <a:defRPr/>
            </a:pPr>
            <a:r>
              <a:rPr lang="sr-Latn-CS" altLang="sr-Latn-RS" b="1" dirty="0" smtClean="0">
                <a:solidFill>
                  <a:schemeClr val="bg2">
                    <a:lumMod val="95000"/>
                    <a:lumOff val="5000"/>
                  </a:schemeClr>
                </a:solidFill>
              </a:rPr>
              <a:t>http://www.youtube.com/watch?v=wb4dmXzlaLs</a:t>
            </a:r>
          </a:p>
          <a:p>
            <a:pPr eaLnBrk="1" hangingPunct="1">
              <a:defRPr/>
            </a:pPr>
            <a:r>
              <a:rPr lang="sr-Latn-CS" altLang="sr-Latn-RS" b="1" dirty="0" smtClean="0">
                <a:solidFill>
                  <a:schemeClr val="bg2">
                    <a:lumMod val="95000"/>
                    <a:lumOff val="5000"/>
                  </a:schemeClr>
                </a:solidFill>
              </a:rPr>
              <a:t>http://www.youtube.com/watch?v=un77-iGFsCY</a:t>
            </a:r>
          </a:p>
          <a:p>
            <a:pPr eaLnBrk="1" hangingPunct="1">
              <a:defRPr/>
            </a:pPr>
            <a:r>
              <a:rPr lang="sr-Latn-CS" altLang="sr-Latn-RS" b="1" dirty="0" smtClean="0">
                <a:solidFill>
                  <a:schemeClr val="bg2">
                    <a:lumMod val="95000"/>
                    <a:lumOff val="5000"/>
                  </a:schemeClr>
                </a:solidFill>
              </a:rPr>
              <a:t>http://www.youtube.com/watch?v=hJSYD0G8wyc</a:t>
            </a:r>
          </a:p>
          <a:p>
            <a:pPr eaLnBrk="1" hangingPunct="1">
              <a:defRPr/>
            </a:pPr>
            <a:r>
              <a:rPr lang="sr-Latn-CS" altLang="sr-Latn-RS" b="1" dirty="0" smtClean="0">
                <a:solidFill>
                  <a:schemeClr val="bg2">
                    <a:lumMod val="95000"/>
                    <a:lumOff val="5000"/>
                  </a:schemeClr>
                </a:solidFill>
              </a:rPr>
              <a:t>http://www.youtube.com/watch?v=-KJ9ujeNZTM</a:t>
            </a:r>
          </a:p>
          <a:p>
            <a:pPr eaLnBrk="1" hangingPunct="1">
              <a:defRPr/>
            </a:pPr>
            <a:endParaRPr lang="sr-Latn-CS" altLang="sr-Latn-RS" b="1" dirty="0" smtClean="0">
              <a:solidFill>
                <a:schemeClr val="bg2">
                  <a:lumMod val="95000"/>
                  <a:lumOff val="5000"/>
                </a:schemeClr>
              </a:solidFill>
            </a:endParaRPr>
          </a:p>
          <a:p>
            <a:pPr eaLnBrk="1" hangingPunct="1">
              <a:defRPr/>
            </a:pPr>
            <a:endParaRPr lang="sr-Latn-CS" altLang="sr-Latn-RS" b="1" dirty="0" smtClean="0">
              <a:solidFill>
                <a:schemeClr val="bg2">
                  <a:lumMod val="95000"/>
                  <a:lumOff val="5000"/>
                </a:schemeClr>
              </a:solidFill>
            </a:endParaRPr>
          </a:p>
          <a:p>
            <a:pPr eaLnBrk="1" hangingPunct="1">
              <a:defRPr/>
            </a:pPr>
            <a:r>
              <a:rPr lang="sr-Latn-CS" altLang="sr-Latn-RS" b="1" dirty="0" smtClean="0">
                <a:solidFill>
                  <a:schemeClr val="bg2">
                    <a:lumMod val="95000"/>
                    <a:lumOff val="5000"/>
                  </a:schemeClr>
                </a:solidFill>
              </a:rPr>
              <a:t>animacije montaže toranjskih dizalica sa teleskopiranjem</a:t>
            </a:r>
          </a:p>
          <a:p>
            <a:pPr eaLnBrk="1" hangingPunct="1">
              <a:defRPr/>
            </a:pPr>
            <a:r>
              <a:rPr lang="sr-Latn-CS" altLang="sr-Latn-RS" b="1" dirty="0" smtClean="0">
                <a:solidFill>
                  <a:schemeClr val="bg2">
                    <a:lumMod val="95000"/>
                    <a:lumOff val="5000"/>
                  </a:schemeClr>
                </a:solidFill>
              </a:rPr>
              <a:t>http://www.youtube.com/watch?v=RB91Sm-kGJ8</a:t>
            </a:r>
          </a:p>
          <a:p>
            <a:pPr eaLnBrk="1" hangingPunct="1">
              <a:defRPr/>
            </a:pPr>
            <a:r>
              <a:rPr lang="sr-Latn-CS" altLang="sr-Latn-RS" b="1" dirty="0" smtClean="0">
                <a:solidFill>
                  <a:schemeClr val="bg2">
                    <a:lumMod val="95000"/>
                    <a:lumOff val="5000"/>
                  </a:schemeClr>
                </a:solidFill>
              </a:rPr>
              <a:t>http://www.youtube.com/watch?v=L50pDS9OGjw</a:t>
            </a:r>
          </a:p>
          <a:p>
            <a:pPr eaLnBrk="1" hangingPunct="1">
              <a:defRPr/>
            </a:pPr>
            <a:r>
              <a:rPr lang="sr-Latn-CS" altLang="sr-Latn-RS" b="1" dirty="0" smtClean="0">
                <a:solidFill>
                  <a:schemeClr val="bg2">
                    <a:lumMod val="95000"/>
                    <a:lumOff val="5000"/>
                  </a:schemeClr>
                </a:solidFill>
              </a:rPr>
              <a:t>http://www.youtube.com/watch?v=5eEV0_9lVU4</a:t>
            </a:r>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455F5771-65F5-43F5-AB3B-55361D52C734}" type="slidenum">
              <a:rPr lang="en-GB" altLang="sr-Latn-RS" sz="1200">
                <a:latin typeface="Verdana" panose="020B0604030504040204" pitchFamily="34" charset="0"/>
              </a:rPr>
              <a:pPr eaLnBrk="1" hangingPunct="1"/>
              <a:t>6</a:t>
            </a:fld>
            <a:endParaRPr lang="en-GB" altLang="sr-Latn-RS" sz="1200">
              <a:latin typeface="Verdan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9D7D0545-2C99-4D70-98ED-974BADFAC239}" type="slidenum">
              <a:rPr lang="en-GB" altLang="sr-Latn-RS">
                <a:latin typeface="Verdana" panose="020B0604030504040204" pitchFamily="34" charset="0"/>
              </a:rPr>
              <a:pPr eaLnBrk="1" hangingPunct="1">
                <a:spcBef>
                  <a:spcPct val="0"/>
                </a:spcBef>
              </a:pPr>
              <a:t>28</a:t>
            </a:fld>
            <a:endParaRPr lang="en-GB" altLang="sr-Latn-RS">
              <a:latin typeface="Verdana" panose="020B0604030504040204" pitchFamily="34" charset="0"/>
            </a:endParaRPr>
          </a:p>
        </p:txBody>
      </p:sp>
      <p:sp>
        <p:nvSpPr>
          <p:cNvPr id="61443" name="Rectangle 2"/>
          <p:cNvSpPr>
            <a:spLocks noGrp="1" noRot="1" noChangeAspect="1" noChangeArrowheads="1" noTextEdit="1"/>
          </p:cNvSpPr>
          <p:nvPr>
            <p:ph type="sldImg"/>
          </p:nvPr>
        </p:nvSpPr>
        <p:spPr>
          <a:solidFill>
            <a:srgbClr val="FFFFFF"/>
          </a:solidFill>
          <a:ln/>
        </p:spPr>
      </p:sp>
      <p:sp>
        <p:nvSpPr>
          <p:cNvPr id="61444"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sr-Latn-RS" altLang="sr-Latn-R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19C06F8D-D9B6-430E-954A-32D92000A586}" type="slidenum">
              <a:rPr lang="en-GB" altLang="sr-Latn-RS">
                <a:latin typeface="Verdana" panose="020B0604030504040204" pitchFamily="34" charset="0"/>
              </a:rPr>
              <a:pPr eaLnBrk="1" hangingPunct="1">
                <a:spcBef>
                  <a:spcPct val="0"/>
                </a:spcBef>
              </a:pPr>
              <a:t>30</a:t>
            </a:fld>
            <a:endParaRPr lang="en-GB" altLang="sr-Latn-RS">
              <a:latin typeface="Verdana" panose="020B0604030504040204" pitchFamily="34"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sr-Latn-CS" altLang="sr-Latn-RS" smtClean="0"/>
              <a:t>Ove pumpe se rade uvijek sa kranom za raspodjelu betona kako bi se izbjeglo angažovanje toranjske dizalice. Dometi ovih kranmova montiranih na šasiji kamiona uz pumpu su sve veći.</a:t>
            </a:r>
            <a:endParaRPr lang="en-GB" altLang="sr-Latn-R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9684E0A2-6745-4F45-8874-78BB87CAE91C}" type="slidenum">
              <a:rPr lang="en-GB" altLang="sr-Latn-RS">
                <a:latin typeface="Verdana" panose="020B0604030504040204" pitchFamily="34" charset="0"/>
              </a:rPr>
              <a:pPr eaLnBrk="1" hangingPunct="1">
                <a:spcBef>
                  <a:spcPct val="0"/>
                </a:spcBef>
              </a:pPr>
              <a:t>31</a:t>
            </a:fld>
            <a:endParaRPr lang="en-GB" altLang="sr-Latn-RS">
              <a:latin typeface="Verdana" panose="020B0604030504040204" pitchFamily="34" charset="0"/>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sr-Latn-RS" altLang="sr-Latn-R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p:spPr>
        <p:txBody>
          <a:bodyPr/>
          <a:lstStyle/>
          <a:p>
            <a:r>
              <a:rPr lang="sr-Latn-ME" altLang="sr-Latn-RS" smtClean="0"/>
              <a:t>http://schwing.com/technology/valves/</a:t>
            </a:r>
          </a:p>
          <a:p>
            <a:endParaRPr lang="sr-Latn-ME" altLang="sr-Latn-RS" smtClean="0"/>
          </a:p>
          <a:p>
            <a:r>
              <a:rPr lang="sr-Latn-ME" altLang="sr-Latn-RS" smtClean="0"/>
              <a:t>http://en.wikipedia.org/wiki/High-density_solids_pump</a:t>
            </a:r>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6AA59941-C77D-436C-8E12-C2A237355F21}" type="slidenum">
              <a:rPr lang="en-GB" altLang="sr-Latn-RS" sz="1200">
                <a:latin typeface="Verdana" panose="020B0604030504040204" pitchFamily="34" charset="0"/>
              </a:rPr>
              <a:pPr eaLnBrk="1" hangingPunct="1"/>
              <a:t>33</a:t>
            </a:fld>
            <a:endParaRPr lang="en-GB" altLang="sr-Latn-RS" sz="1200">
              <a:latin typeface="Verdana" panose="020B060403050404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p:spPr>
        <p:txBody>
          <a:bodyPr/>
          <a:lstStyle/>
          <a:p>
            <a:r>
              <a:rPr lang="sr-Latn-ME" altLang="sr-Latn-RS" smtClean="0"/>
              <a:t>http://upload.wikimedia.org/wikipedia/commons/3/30/Sitzventilpumpe_Animation.ogg</a:t>
            </a:r>
          </a:p>
          <a:p>
            <a:endParaRPr lang="sr-Latn-ME" altLang="sr-Latn-RS" smtClean="0"/>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25632AAB-7F0E-4565-ACCF-FF8549BDFBCA}" type="slidenum">
              <a:rPr lang="en-GB" altLang="sr-Latn-RS" sz="1200">
                <a:latin typeface="Verdana" panose="020B0604030504040204" pitchFamily="34" charset="0"/>
              </a:rPr>
              <a:pPr eaLnBrk="1" hangingPunct="1"/>
              <a:t>36</a:t>
            </a:fld>
            <a:endParaRPr lang="en-GB" altLang="sr-Latn-RS" sz="1200">
              <a:latin typeface="Verdana" panose="020B060403050404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989C8A30-A365-40AA-AAC1-7F39C039354C}" type="slidenum">
              <a:rPr lang="en-GB" altLang="sr-Latn-RS">
                <a:latin typeface="Verdana" panose="020B0604030504040204" pitchFamily="34" charset="0"/>
              </a:rPr>
              <a:pPr eaLnBrk="1" hangingPunct="1">
                <a:spcBef>
                  <a:spcPct val="0"/>
                </a:spcBef>
              </a:pPr>
              <a:t>37</a:t>
            </a:fld>
            <a:endParaRPr lang="en-GB" altLang="sr-Latn-RS">
              <a:latin typeface="Verdana" panose="020B0604030504040204" pitchFamily="34" charset="0"/>
            </a:endParaRPr>
          </a:p>
        </p:txBody>
      </p:sp>
      <p:sp>
        <p:nvSpPr>
          <p:cNvPr id="66563" name="Rectangle 2"/>
          <p:cNvSpPr>
            <a:spLocks noGrp="1" noRot="1" noChangeAspect="1" noChangeArrowheads="1" noTextEdit="1"/>
          </p:cNvSpPr>
          <p:nvPr>
            <p:ph type="sldImg"/>
          </p:nvPr>
        </p:nvSpPr>
        <p:spPr>
          <a:solidFill>
            <a:srgbClr val="FFFFFF"/>
          </a:solidFill>
          <a:ln/>
        </p:spPr>
      </p:sp>
      <p:sp>
        <p:nvSpPr>
          <p:cNvPr id="66564"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sr-Latn-RS" altLang="sr-Latn-R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D291EAF3-5080-4B01-B0D0-8A4100FCC39A}" type="slidenum">
              <a:rPr lang="en-GB" altLang="sr-Latn-RS">
                <a:latin typeface="Verdana" panose="020B0604030504040204" pitchFamily="34" charset="0"/>
              </a:rPr>
              <a:pPr eaLnBrk="1" hangingPunct="1">
                <a:spcBef>
                  <a:spcPct val="0"/>
                </a:spcBef>
              </a:pPr>
              <a:t>38</a:t>
            </a:fld>
            <a:endParaRPr lang="en-GB" altLang="sr-Latn-RS">
              <a:latin typeface="Verdana" panose="020B0604030504040204" pitchFamily="34"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sr-Latn-CS" altLang="sr-Latn-RS" smtClean="0"/>
              <a:t>Postoji i obaveza dimenzionisanja cijevnih vodova, odnosno proračuna potrebnog pritiska koji treba da ima pumpa kako bi transportovala beton na određenu daljinu i visinu. U Proračun se mora uzeti i broj skretnica “koljena”.</a:t>
            </a:r>
          </a:p>
          <a:p>
            <a:endParaRPr lang="sr-Latn-CS" altLang="sr-Latn-RS" smtClean="0"/>
          </a:p>
          <a:p>
            <a:r>
              <a:rPr lang="sr-Latn-CS" altLang="sr-Latn-RS" smtClean="0"/>
              <a:t>Grubi proračun za utvrđivanje dometa pumpe je:</a:t>
            </a:r>
          </a:p>
          <a:p>
            <a:r>
              <a:rPr lang="sr-Latn-CS" altLang="sr-Latn-RS" smtClean="0"/>
              <a:t>L+5H+10K1+5K2&lt;=300 (m),</a:t>
            </a:r>
          </a:p>
          <a:p>
            <a:r>
              <a:rPr lang="sr-Latn-CS" altLang="sr-Latn-RS" smtClean="0"/>
              <a:t> gdje su:</a:t>
            </a:r>
          </a:p>
          <a:p>
            <a:pPr lvl="1">
              <a:buFontTx/>
              <a:buChar char="•"/>
            </a:pPr>
            <a:r>
              <a:rPr lang="sr-Latn-CS" altLang="sr-Latn-RS" smtClean="0"/>
              <a:t>L  - ukupna horizontalna dužina cijevnog voda (m)</a:t>
            </a:r>
          </a:p>
          <a:p>
            <a:pPr lvl="1">
              <a:buFontTx/>
              <a:buChar char="•"/>
            </a:pPr>
            <a:r>
              <a:rPr lang="sr-Latn-CS" altLang="sr-Latn-RS" smtClean="0"/>
              <a:t>H  - ukupna vertikalna dužina cijevnog voda (m)</a:t>
            </a:r>
          </a:p>
          <a:p>
            <a:pPr lvl="1">
              <a:buFontTx/>
              <a:buChar char="•"/>
            </a:pPr>
            <a:r>
              <a:rPr lang="sr-Latn-CS" altLang="sr-Latn-RS" smtClean="0"/>
              <a:t>K1 broj koljena sa lukom od 90 stepeni</a:t>
            </a:r>
          </a:p>
          <a:p>
            <a:pPr lvl="1">
              <a:buFontTx/>
              <a:buChar char="•"/>
            </a:pPr>
            <a:r>
              <a:rPr lang="sr-Latn-CS" altLang="sr-Latn-RS" smtClean="0"/>
              <a:t>K2 broj koljena sa lukom od 135 stepeni</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0355C4A2-1661-4DEC-A38B-DA345BE7E280}" type="slidenum">
              <a:rPr lang="en-GB" altLang="sr-Latn-RS">
                <a:latin typeface="Verdana" panose="020B0604030504040204" pitchFamily="34" charset="0"/>
              </a:rPr>
              <a:pPr eaLnBrk="1" hangingPunct="1">
                <a:spcBef>
                  <a:spcPct val="0"/>
                </a:spcBef>
              </a:pPr>
              <a:t>9</a:t>
            </a:fld>
            <a:endParaRPr lang="en-GB" altLang="sr-Latn-RS">
              <a:latin typeface="Verdana" panose="020B0604030504040204" pitchFamily="34" charset="0"/>
            </a:endParaRPr>
          </a:p>
        </p:txBody>
      </p:sp>
      <p:sp>
        <p:nvSpPr>
          <p:cNvPr id="53251" name="Rectangle 2"/>
          <p:cNvSpPr>
            <a:spLocks noGrp="1" noRot="1" noChangeAspect="1" noChangeArrowheads="1" noTextEdit="1"/>
          </p:cNvSpPr>
          <p:nvPr>
            <p:ph type="sldImg"/>
          </p:nvPr>
        </p:nvSpPr>
        <p:spPr>
          <a:solidFill>
            <a:srgbClr val="FFFFFF"/>
          </a:solidFill>
          <a:ln/>
        </p:spPr>
      </p:sp>
      <p:sp>
        <p:nvSpPr>
          <p:cNvPr id="53252"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sr-Latn-RS" altLang="sr-Latn-R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1D687E1B-BD6A-4527-971A-7DB157983555}" type="slidenum">
              <a:rPr lang="en-GB" altLang="sr-Latn-RS">
                <a:latin typeface="Verdana" panose="020B0604030504040204" pitchFamily="34" charset="0"/>
              </a:rPr>
              <a:pPr eaLnBrk="1" hangingPunct="1">
                <a:spcBef>
                  <a:spcPct val="0"/>
                </a:spcBef>
              </a:pPr>
              <a:t>14</a:t>
            </a:fld>
            <a:endParaRPr lang="en-GB" altLang="sr-Latn-RS">
              <a:latin typeface="Verdana" panose="020B0604030504040204" pitchFamily="34"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sr-Latn-CS" altLang="sr-Latn-RS" smtClean="0"/>
              <a:t>Kabl kran je korišćen na iugradnji brane Mratinje. </a:t>
            </a:r>
          </a:p>
          <a:p>
            <a:r>
              <a:rPr lang="sr-Latn-CS" altLang="sr-Latn-RS" smtClean="0"/>
              <a:t>Zatvarač na dnu korpe konstruisan je tako da omogućava postupno pražnjenje korpe. Korpa se prilikom punjenja ne otkačuje od krana, već se puni automikserima na posebnoj stazi.</a:t>
            </a:r>
          </a:p>
          <a:p>
            <a:endParaRPr lang="sr-Latn-CS" altLang="sr-Latn-RS" smtClean="0"/>
          </a:p>
          <a:p>
            <a:r>
              <a:rPr lang="sr-Latn-CS" altLang="sr-Latn-RS" smtClean="0"/>
              <a:t>Važna je signalizacija kod rada sa kabel kranovima, zato što se vepma često radi o velikim razdaljinama, pa se u novije vrijeme rade kranovi sa ekranom na kojima se u svakom trenuktku može vidjeti položaj korpe.</a:t>
            </a:r>
            <a:endParaRPr lang="en-GB" altLang="sr-Latn-R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C69AFC84-9E81-40A8-82DE-094BCA213BE1}" type="slidenum">
              <a:rPr lang="en-GB" altLang="sr-Latn-RS">
                <a:latin typeface="Verdana" panose="020B0604030504040204" pitchFamily="34" charset="0"/>
              </a:rPr>
              <a:pPr eaLnBrk="1" hangingPunct="1">
                <a:spcBef>
                  <a:spcPct val="0"/>
                </a:spcBef>
              </a:pPr>
              <a:t>16</a:t>
            </a:fld>
            <a:endParaRPr lang="en-GB" altLang="sr-Latn-RS">
              <a:latin typeface="Verdana" panose="020B0604030504040204" pitchFamily="34" charset="0"/>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a:lnSpc>
                <a:spcPct val="80000"/>
              </a:lnSpc>
            </a:pPr>
            <a:r>
              <a:rPr lang="en-US" altLang="sr-Latn-RS" sz="1000" smtClean="0"/>
              <a:t>Three Gorges Dam is the world's largest </a:t>
            </a:r>
            <a:r>
              <a:rPr lang="en-US" altLang="sr-Latn-RS" sz="1000" smtClean="0">
                <a:hlinkClick r:id="rId3" tooltip="Power station"/>
              </a:rPr>
              <a:t>power station</a:t>
            </a:r>
            <a:r>
              <a:rPr lang="en-US" altLang="sr-Latn-RS" sz="1000" smtClean="0"/>
              <a:t> in terms of </a:t>
            </a:r>
            <a:r>
              <a:rPr lang="en-US" altLang="sr-Latn-RS" sz="1000" smtClean="0">
                <a:hlinkClick r:id="rId4" tooltip="Installed capacity"/>
              </a:rPr>
              <a:t>installed capacity</a:t>
            </a:r>
            <a:r>
              <a:rPr lang="en-US" altLang="sr-Latn-RS" sz="1000" smtClean="0"/>
              <a:t>(22,500 </a:t>
            </a:r>
            <a:r>
              <a:rPr lang="en-US" altLang="sr-Latn-RS" sz="1000" u="sng" smtClean="0">
                <a:hlinkClick r:id="rId5" tooltip="Megawatt"/>
              </a:rPr>
              <a:t>MW</a:t>
            </a:r>
            <a:r>
              <a:rPr lang="en-US" altLang="sr-Latn-RS" sz="1000" smtClean="0"/>
              <a:t>). </a:t>
            </a:r>
            <a:endParaRPr lang="sr-Latn-CS" altLang="sr-Latn-RS" sz="1000" smtClean="0"/>
          </a:p>
          <a:p>
            <a:pPr>
              <a:lnSpc>
                <a:spcPct val="80000"/>
              </a:lnSpc>
            </a:pPr>
            <a:endParaRPr lang="sr-Latn-CS" altLang="sr-Latn-RS" sz="1000" smtClean="0"/>
          </a:p>
          <a:p>
            <a:pPr>
              <a:lnSpc>
                <a:spcPct val="80000"/>
              </a:lnSpc>
            </a:pPr>
            <a:r>
              <a:rPr lang="en-US" altLang="sr-Latn-RS" sz="1000" smtClean="0"/>
              <a:t>Composition and dimensions</a:t>
            </a:r>
          </a:p>
          <a:p>
            <a:pPr>
              <a:lnSpc>
                <a:spcPct val="80000"/>
              </a:lnSpc>
            </a:pPr>
            <a:r>
              <a:rPr lang="en-US" altLang="sr-Latn-RS" sz="1000" smtClean="0">
                <a:hlinkClick r:id="rId6"/>
              </a:rPr>
              <a:t> </a:t>
            </a:r>
            <a:endParaRPr lang="en-US" altLang="sr-Latn-RS" sz="1000" smtClean="0"/>
          </a:p>
          <a:p>
            <a:pPr>
              <a:lnSpc>
                <a:spcPct val="80000"/>
              </a:lnSpc>
            </a:pPr>
            <a:r>
              <a:rPr lang="en-US" altLang="sr-Latn-RS" sz="1000" smtClean="0"/>
              <a:t>Model of the Three Gorges Dam looking upstream, showing the dam body (middle left), the spillway (middle of the dam body) and the ship lift (to the right).</a:t>
            </a:r>
          </a:p>
          <a:p>
            <a:pPr>
              <a:lnSpc>
                <a:spcPct val="80000"/>
              </a:lnSpc>
            </a:pPr>
            <a:r>
              <a:rPr lang="en-US" altLang="sr-Latn-RS" sz="1000" smtClean="0">
                <a:hlinkClick r:id="rId7"/>
              </a:rPr>
              <a:t> </a:t>
            </a:r>
            <a:endParaRPr lang="en-US" altLang="sr-Latn-RS" sz="1000" smtClean="0"/>
          </a:p>
          <a:p>
            <a:pPr>
              <a:lnSpc>
                <a:spcPct val="80000"/>
              </a:lnSpc>
            </a:pPr>
            <a:r>
              <a:rPr lang="en-US" altLang="sr-Latn-RS" sz="1000" smtClean="0"/>
              <a:t>Model of the Three Gorges Dam showing the ship lift and the ship lock. The ship lift is to the right of the dam body with its own designated waterway. The ship locks are to the right (northeast) of the ship lift.</a:t>
            </a:r>
          </a:p>
          <a:p>
            <a:pPr>
              <a:lnSpc>
                <a:spcPct val="80000"/>
              </a:lnSpc>
            </a:pPr>
            <a:r>
              <a:rPr lang="en-US" altLang="sr-Latn-RS" sz="1000" smtClean="0">
                <a:hlinkClick r:id="rId8"/>
              </a:rPr>
              <a:t> </a:t>
            </a:r>
            <a:endParaRPr lang="en-US" altLang="sr-Latn-RS" sz="1000" smtClean="0"/>
          </a:p>
          <a:p>
            <a:pPr>
              <a:lnSpc>
                <a:spcPct val="80000"/>
              </a:lnSpc>
            </a:pPr>
            <a:r>
              <a:rPr lang="en-US" altLang="sr-Latn-RS" sz="1000" smtClean="0"/>
              <a:t>Earthfill south dam in foreground with view along main dam. The wall beyond is to separate spillway and turbine flows from the lock and ship lift upstream approach channel. A similar separation is used on the downstream side, seen partially in the preceding image.</a:t>
            </a:r>
          </a:p>
          <a:p>
            <a:pPr>
              <a:lnSpc>
                <a:spcPct val="80000"/>
              </a:lnSpc>
            </a:pPr>
            <a:r>
              <a:rPr lang="en-US" altLang="sr-Latn-RS" sz="1000" smtClean="0"/>
              <a:t>Made of concrete and steel, the dam is 2,335 m (7,661 ft) long and the top of the dam is 185 metres (607 ft) above sea level. The project used 27.2 million cubic metres (35.6×106 cu yd) of concrete (mainly for the dam wall), 463,000 </a:t>
            </a:r>
            <a:r>
              <a:rPr lang="en-US" altLang="sr-Latn-RS" sz="1000" smtClean="0">
                <a:hlinkClick r:id="rId9" tooltip="Tonnes"/>
              </a:rPr>
              <a:t>tonnes</a:t>
            </a:r>
            <a:r>
              <a:rPr lang="en-US" altLang="sr-Latn-RS" sz="1000" smtClean="0"/>
              <a:t> of steel (enough to build 63 </a:t>
            </a:r>
            <a:r>
              <a:rPr lang="en-US" altLang="sr-Latn-RS" sz="1000" smtClean="0">
                <a:hlinkClick r:id="rId10" tooltip="Eiffel Tower"/>
              </a:rPr>
              <a:t>Eiffel Towers</a:t>
            </a:r>
            <a:r>
              <a:rPr lang="en-US" altLang="sr-Latn-RS" sz="1000" smtClean="0"/>
              <a:t>) and moved about 102.6 million cubic metres (134.2×106 cu yd) of earth.</a:t>
            </a:r>
            <a:r>
              <a:rPr lang="en-US" altLang="sr-Latn-RS" sz="1000" smtClean="0">
                <a:hlinkClick r:id="rId11"/>
              </a:rPr>
              <a:t>[25]</a:t>
            </a:r>
            <a:r>
              <a:rPr lang="en-US" altLang="sr-Latn-RS" sz="1000" smtClean="0"/>
              <a:t> The concrete dam wall is 181 metres (594 ft) high above the rock basis.</a:t>
            </a:r>
          </a:p>
          <a:p>
            <a:pPr>
              <a:lnSpc>
                <a:spcPct val="80000"/>
              </a:lnSpc>
            </a:pPr>
            <a:r>
              <a:rPr lang="en-US" altLang="sr-Latn-RS" sz="1000" smtClean="0"/>
              <a:t>When the water level is at its maximum of 175 metres (574 ft) above sea level, which is 110 metres (361 ft) higher than the river level downstream, the dam reservoir is on average about 660 kilometres (410 mi) in length and 1.12 kilometres (3,700 ft) in width. It contains 39.3 km3 (31,900,000 </a:t>
            </a:r>
            <a:r>
              <a:rPr lang="en-US" altLang="sr-Latn-RS" sz="1000" smtClean="0">
                <a:hlinkClick r:id="rId12" tooltip="Acre foot"/>
              </a:rPr>
              <a:t>acre·ft</a:t>
            </a:r>
            <a:r>
              <a:rPr lang="en-US" altLang="sr-Latn-RS" sz="1000" smtClean="0"/>
              <a:t>) of water and has a total surface area of 1,045 square kilometres (403 sq mi). On completion, the reservoir flooded a total area of 632 square kilometres (244 sq mi) of land, compared to the 1,350 square kilometres (520 sq mi) of reservoir created by the </a:t>
            </a:r>
            <a:r>
              <a:rPr lang="en-US" altLang="sr-Latn-RS" sz="1000" smtClean="0">
                <a:hlinkClick r:id="rId13" tooltip="Itaipu Dam"/>
              </a:rPr>
              <a:t>Itaipu Dam</a:t>
            </a:r>
            <a:r>
              <a:rPr lang="en-US" altLang="sr-Latn-RS" sz="1000" smtClean="0"/>
              <a:t>.</a:t>
            </a:r>
            <a:r>
              <a:rPr lang="en-US" altLang="sr-Latn-RS" sz="1000" smtClean="0">
                <a:hlinkClick r:id="rId14"/>
              </a:rPr>
              <a:t>[</a:t>
            </a:r>
            <a:endParaRPr lang="en-US" altLang="sr-Latn-RS" sz="10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p:spPr>
        <p:txBody>
          <a:bodyPr/>
          <a:lstStyle/>
          <a:p>
            <a:r>
              <a:rPr lang="sr-Latn-ME" altLang="sr-Latn-RS" smtClean="0"/>
              <a:t>http://grading.ba/dizalice.html</a:t>
            </a:r>
          </a:p>
        </p:txBody>
      </p:sp>
      <p:sp>
        <p:nvSpPr>
          <p:cNvPr id="60420" name="Slide Number Placeholder 3"/>
          <p:cNvSpPr>
            <a:spLocks noGrp="1"/>
          </p:cNvSpPr>
          <p:nvPr>
            <p:ph type="sldNum" sz="quarter" idx="5"/>
          </p:nvPr>
        </p:nvSpPr>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B0715500-E875-4AE2-A676-D879A5D88EE5}" type="slidenum">
              <a:rPr lang="en-GB" altLang="sr-Latn-RS">
                <a:latin typeface="Verdana" panose="020B0604030504040204" pitchFamily="34" charset="0"/>
              </a:rPr>
              <a:pPr eaLnBrk="1" hangingPunct="1">
                <a:spcBef>
                  <a:spcPct val="0"/>
                </a:spcBef>
              </a:pPr>
              <a:t>20</a:t>
            </a:fld>
            <a:endParaRPr lang="en-GB" altLang="sr-Latn-RS">
              <a:latin typeface="Verdan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8F34994D-DCAD-4288-A9C8-53D3F0FF24B3}" type="slidenum">
              <a:rPr lang="en-GB" altLang="sr-Latn-RS">
                <a:latin typeface="Verdana" panose="020B0604030504040204" pitchFamily="34" charset="0"/>
              </a:rPr>
              <a:pPr eaLnBrk="1" hangingPunct="1">
                <a:spcBef>
                  <a:spcPct val="0"/>
                </a:spcBef>
              </a:pPr>
              <a:t>24</a:t>
            </a:fld>
            <a:endParaRPr lang="en-GB" altLang="sr-Latn-RS">
              <a:latin typeface="Verdana" panose="020B0604030504040204" pitchFamily="34"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sr-Latn-CS" altLang="sr-Latn-RS" smtClean="0"/>
              <a:t>Ovakva dizalica primjijenjena je na izgradnji Distributivnog centra u Podgorici.</a:t>
            </a:r>
            <a:endParaRPr lang="en-GB" altLang="sr-Latn-R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p:spPr>
        <p:txBody>
          <a:bodyPr/>
          <a:lstStyle/>
          <a:p>
            <a:r>
              <a:rPr lang="sr-Latn-ME" altLang="sr-Latn-RS" smtClean="0"/>
              <a:t>http://www.manitowoccranes.com/en/cranes/manitowoc/crawler-cranes/lattice-boom-crawlers/MLC650</a:t>
            </a:r>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453B7F61-1988-4B35-AE4C-53D3731E2F78}" type="slidenum">
              <a:rPr lang="en-GB" altLang="sr-Latn-RS" sz="1200">
                <a:latin typeface="Verdana" panose="020B0604030504040204" pitchFamily="34" charset="0"/>
              </a:rPr>
              <a:pPr eaLnBrk="1" hangingPunct="1"/>
              <a:t>25</a:t>
            </a:fld>
            <a:endParaRPr lang="en-GB" altLang="sr-Latn-RS" sz="1200">
              <a:latin typeface="Verdana" panose="020B060403050404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06CC20D7-9B57-414C-BD82-2310CF15EA1C}" type="slidenum">
              <a:rPr lang="en-GB" altLang="sr-Latn-RS">
                <a:latin typeface="Verdana" panose="020B0604030504040204" pitchFamily="34" charset="0"/>
              </a:rPr>
              <a:pPr eaLnBrk="1" hangingPunct="1">
                <a:spcBef>
                  <a:spcPct val="0"/>
                </a:spcBef>
              </a:pPr>
              <a:t>26</a:t>
            </a:fld>
            <a:endParaRPr lang="en-GB" altLang="sr-Latn-RS">
              <a:latin typeface="Verdana" panose="020B0604030504040204" pitchFamily="34"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sr-Latn-CS" altLang="sr-Latn-RS" smtClean="0"/>
              <a:t>Pogodan je za primjenu beton sa visokim vodocementnim faktorom, visokom dozažom cementa i zaobljenim zrnima agregata. Uz pomoć aditiva, praktično svi betoni su pogodni za transport pumpom za beton. ako je beton previše krut smanjuje se učinak i domet pumpi</a:t>
            </a:r>
          </a:p>
          <a:p>
            <a:r>
              <a:rPr lang="sr-Latn-CS" altLang="sr-Latn-RS" smtClean="0"/>
              <a:t> Ako je previše tečan može doći do segregacije ztna šljunka i do začepljena</a:t>
            </a:r>
            <a:endParaRPr lang="en-GB" altLang="sr-Latn-R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7C44D21A-4F28-4342-971E-40B06D1A7C09}" type="slidenum">
              <a:rPr lang="en-GB" altLang="sr-Latn-RS">
                <a:latin typeface="Verdana" panose="020B0604030504040204" pitchFamily="34" charset="0"/>
              </a:rPr>
              <a:pPr eaLnBrk="1" hangingPunct="1">
                <a:spcBef>
                  <a:spcPct val="0"/>
                </a:spcBef>
              </a:pPr>
              <a:t>27</a:t>
            </a:fld>
            <a:endParaRPr lang="en-GB" altLang="sr-Latn-RS">
              <a:latin typeface="Verdana" panose="020B0604030504040204" pitchFamily="34"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sr-Latn-CS" altLang="sr-Latn-RS" smtClean="0"/>
              <a:t>Vrlo često se za ove pumpe koje nemaju sopstveni pogon za kretanje, ali imaju pneumatike kaže da su stabilne pumpe, za razliku od onih montiranih na šasiji kamiona koje se zovu autopumpe</a:t>
            </a:r>
            <a:endParaRPr lang="en-GB" altLang="sr-Latn-R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026"/>
          <p:cNvGrpSpPr>
            <a:grpSpLocks/>
          </p:cNvGrpSpPr>
          <p:nvPr/>
        </p:nvGrpSpPr>
        <p:grpSpPr bwMode="auto">
          <a:xfrm>
            <a:off x="0" y="0"/>
            <a:ext cx="1085850" cy="6854825"/>
            <a:chOff x="0" y="0"/>
            <a:chExt cx="684" cy="4318"/>
          </a:xfrm>
        </p:grpSpPr>
        <p:sp>
          <p:nvSpPr>
            <p:cNvPr id="5" name="Rectangle 1027"/>
            <p:cNvSpPr>
              <a:spLocks noChangeArrowheads="1"/>
            </p:cNvSpPr>
            <p:nvPr/>
          </p:nvSpPr>
          <p:spPr bwMode="auto">
            <a:xfrm>
              <a:off x="0" y="0"/>
              <a:ext cx="684" cy="4318"/>
            </a:xfrm>
            <a:prstGeom prst="rect">
              <a:avLst/>
            </a:prstGeom>
            <a:gradFill rotWithShape="0">
              <a:gsLst>
                <a:gs pos="0">
                  <a:schemeClr val="bg1"/>
                </a:gs>
                <a:gs pos="50000">
                  <a:schemeClr val="bg2"/>
                </a:gs>
                <a:gs pos="100000">
                  <a:schemeClr val="bg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sr-Latn-ME">
                <a:cs typeface="+mn-cs"/>
              </a:endParaRPr>
            </a:p>
          </p:txBody>
        </p:sp>
        <p:grpSp>
          <p:nvGrpSpPr>
            <p:cNvPr id="6" name="Group 1028"/>
            <p:cNvGrpSpPr>
              <a:grpSpLocks/>
            </p:cNvGrpSpPr>
            <p:nvPr/>
          </p:nvGrpSpPr>
          <p:grpSpPr bwMode="auto">
            <a:xfrm>
              <a:off x="48" y="103"/>
              <a:ext cx="96" cy="4126"/>
              <a:chOff x="48" y="103"/>
              <a:chExt cx="96" cy="4126"/>
            </a:xfrm>
          </p:grpSpPr>
          <p:sp>
            <p:nvSpPr>
              <p:cNvPr id="7" name="Rectangle 1029"/>
              <p:cNvSpPr>
                <a:spLocks noChangeArrowheads="1"/>
              </p:cNvSpPr>
              <p:nvPr/>
            </p:nvSpPr>
            <p:spPr bwMode="auto">
              <a:xfrm>
                <a:off x="48" y="1105"/>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8" name="Rectangle 1030"/>
              <p:cNvSpPr>
                <a:spLocks noChangeArrowheads="1"/>
              </p:cNvSpPr>
              <p:nvPr/>
            </p:nvSpPr>
            <p:spPr bwMode="auto">
              <a:xfrm>
                <a:off x="48" y="1250"/>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9" name="Rectangle 1031"/>
              <p:cNvSpPr>
                <a:spLocks noChangeArrowheads="1"/>
              </p:cNvSpPr>
              <p:nvPr/>
            </p:nvSpPr>
            <p:spPr bwMode="auto">
              <a:xfrm>
                <a:off x="48" y="1393"/>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 name="Rectangle 1032"/>
              <p:cNvSpPr>
                <a:spLocks noChangeArrowheads="1"/>
              </p:cNvSpPr>
              <p:nvPr/>
            </p:nvSpPr>
            <p:spPr bwMode="auto">
              <a:xfrm>
                <a:off x="48" y="1538"/>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1" name="Rectangle 1033"/>
              <p:cNvSpPr>
                <a:spLocks noChangeArrowheads="1"/>
              </p:cNvSpPr>
              <p:nvPr/>
            </p:nvSpPr>
            <p:spPr bwMode="auto">
              <a:xfrm>
                <a:off x="48" y="1683"/>
                <a:ext cx="96" cy="9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2" name="Rectangle 1034"/>
              <p:cNvSpPr>
                <a:spLocks noChangeArrowheads="1"/>
              </p:cNvSpPr>
              <p:nvPr/>
            </p:nvSpPr>
            <p:spPr bwMode="auto">
              <a:xfrm>
                <a:off x="48" y="1826"/>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3" name="Rectangle 1035"/>
              <p:cNvSpPr>
                <a:spLocks noChangeArrowheads="1"/>
              </p:cNvSpPr>
              <p:nvPr/>
            </p:nvSpPr>
            <p:spPr bwMode="auto">
              <a:xfrm>
                <a:off x="48" y="1971"/>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4" name="Rectangle 1036"/>
              <p:cNvSpPr>
                <a:spLocks noChangeArrowheads="1"/>
              </p:cNvSpPr>
              <p:nvPr/>
            </p:nvSpPr>
            <p:spPr bwMode="auto">
              <a:xfrm>
                <a:off x="48" y="2116"/>
                <a:ext cx="96" cy="94"/>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5" name="Rectangle 1037"/>
              <p:cNvSpPr>
                <a:spLocks noChangeArrowheads="1"/>
              </p:cNvSpPr>
              <p:nvPr/>
            </p:nvSpPr>
            <p:spPr bwMode="auto">
              <a:xfrm>
                <a:off x="48" y="2259"/>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6" name="Rectangle 1038"/>
              <p:cNvSpPr>
                <a:spLocks noChangeArrowheads="1"/>
              </p:cNvSpPr>
              <p:nvPr/>
            </p:nvSpPr>
            <p:spPr bwMode="auto">
              <a:xfrm>
                <a:off x="48" y="2404"/>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7" name="Rectangle 1039"/>
              <p:cNvSpPr>
                <a:spLocks noChangeArrowheads="1"/>
              </p:cNvSpPr>
              <p:nvPr/>
            </p:nvSpPr>
            <p:spPr bwMode="auto">
              <a:xfrm>
                <a:off x="48" y="2549"/>
                <a:ext cx="96" cy="94"/>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8" name="Rectangle 1040"/>
              <p:cNvSpPr>
                <a:spLocks noChangeArrowheads="1"/>
              </p:cNvSpPr>
              <p:nvPr/>
            </p:nvSpPr>
            <p:spPr bwMode="auto">
              <a:xfrm>
                <a:off x="48" y="2691"/>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9" name="Rectangle 1041"/>
              <p:cNvSpPr>
                <a:spLocks noChangeArrowheads="1"/>
              </p:cNvSpPr>
              <p:nvPr/>
            </p:nvSpPr>
            <p:spPr bwMode="auto">
              <a:xfrm>
                <a:off x="48" y="2836"/>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20" name="Rectangle 1042"/>
              <p:cNvSpPr>
                <a:spLocks noChangeArrowheads="1"/>
              </p:cNvSpPr>
              <p:nvPr/>
            </p:nvSpPr>
            <p:spPr bwMode="auto">
              <a:xfrm>
                <a:off x="48" y="2979"/>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21" name="Rectangle 1043"/>
              <p:cNvSpPr>
                <a:spLocks noChangeArrowheads="1"/>
              </p:cNvSpPr>
              <p:nvPr/>
            </p:nvSpPr>
            <p:spPr bwMode="auto">
              <a:xfrm>
                <a:off x="48" y="3124"/>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22" name="Rectangle 1044"/>
              <p:cNvSpPr>
                <a:spLocks noChangeArrowheads="1"/>
              </p:cNvSpPr>
              <p:nvPr/>
            </p:nvSpPr>
            <p:spPr bwMode="auto">
              <a:xfrm>
                <a:off x="48" y="3269"/>
                <a:ext cx="96" cy="9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23" name="Rectangle 1045"/>
              <p:cNvSpPr>
                <a:spLocks noChangeArrowheads="1"/>
              </p:cNvSpPr>
              <p:nvPr/>
            </p:nvSpPr>
            <p:spPr bwMode="auto">
              <a:xfrm>
                <a:off x="48" y="3412"/>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24" name="Rectangle 1046"/>
              <p:cNvSpPr>
                <a:spLocks noChangeArrowheads="1"/>
              </p:cNvSpPr>
              <p:nvPr/>
            </p:nvSpPr>
            <p:spPr bwMode="auto">
              <a:xfrm>
                <a:off x="48" y="3557"/>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25" name="Rectangle 1047"/>
              <p:cNvSpPr>
                <a:spLocks noChangeArrowheads="1"/>
              </p:cNvSpPr>
              <p:nvPr/>
            </p:nvSpPr>
            <p:spPr bwMode="auto">
              <a:xfrm>
                <a:off x="48" y="3702"/>
                <a:ext cx="96" cy="9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26" name="Rectangle 1048"/>
              <p:cNvSpPr>
                <a:spLocks noChangeArrowheads="1"/>
              </p:cNvSpPr>
              <p:nvPr/>
            </p:nvSpPr>
            <p:spPr bwMode="auto">
              <a:xfrm>
                <a:off x="48" y="3845"/>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27" name="Rectangle 1049"/>
              <p:cNvSpPr>
                <a:spLocks noChangeArrowheads="1"/>
              </p:cNvSpPr>
              <p:nvPr/>
            </p:nvSpPr>
            <p:spPr bwMode="auto">
              <a:xfrm>
                <a:off x="48" y="3990"/>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28" name="Rectangle 1050"/>
              <p:cNvSpPr>
                <a:spLocks noChangeArrowheads="1"/>
              </p:cNvSpPr>
              <p:nvPr/>
            </p:nvSpPr>
            <p:spPr bwMode="auto">
              <a:xfrm>
                <a:off x="48" y="4134"/>
                <a:ext cx="96" cy="9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29" name="Rectangle 1051"/>
              <p:cNvSpPr>
                <a:spLocks noChangeArrowheads="1"/>
              </p:cNvSpPr>
              <p:nvPr/>
            </p:nvSpPr>
            <p:spPr bwMode="auto">
              <a:xfrm>
                <a:off x="48" y="103"/>
                <a:ext cx="96" cy="94"/>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30" name="Rectangle 1052"/>
              <p:cNvSpPr>
                <a:spLocks noChangeArrowheads="1"/>
              </p:cNvSpPr>
              <p:nvPr/>
            </p:nvSpPr>
            <p:spPr bwMode="auto">
              <a:xfrm>
                <a:off x="48" y="246"/>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31" name="Rectangle 1053"/>
              <p:cNvSpPr>
                <a:spLocks noChangeArrowheads="1"/>
              </p:cNvSpPr>
              <p:nvPr/>
            </p:nvSpPr>
            <p:spPr bwMode="auto">
              <a:xfrm>
                <a:off x="48" y="391"/>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32" name="Rectangle 1054"/>
              <p:cNvSpPr>
                <a:spLocks noChangeArrowheads="1"/>
              </p:cNvSpPr>
              <p:nvPr/>
            </p:nvSpPr>
            <p:spPr bwMode="auto">
              <a:xfrm>
                <a:off x="48" y="535"/>
                <a:ext cx="96" cy="9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33" name="Rectangle 1055"/>
              <p:cNvSpPr>
                <a:spLocks noChangeArrowheads="1"/>
              </p:cNvSpPr>
              <p:nvPr/>
            </p:nvSpPr>
            <p:spPr bwMode="auto">
              <a:xfrm>
                <a:off x="48" y="678"/>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34" name="Rectangle 1056"/>
              <p:cNvSpPr>
                <a:spLocks noChangeArrowheads="1"/>
              </p:cNvSpPr>
              <p:nvPr/>
            </p:nvSpPr>
            <p:spPr bwMode="auto">
              <a:xfrm>
                <a:off x="48" y="823"/>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35" name="Rectangle 1057"/>
              <p:cNvSpPr>
                <a:spLocks noChangeArrowheads="1"/>
              </p:cNvSpPr>
              <p:nvPr/>
            </p:nvSpPr>
            <p:spPr bwMode="auto">
              <a:xfrm>
                <a:off x="48" y="968"/>
                <a:ext cx="96" cy="9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grpSp>
      </p:grpSp>
      <p:sp>
        <p:nvSpPr>
          <p:cNvPr id="228386" name="Rectangle 1058"/>
          <p:cNvSpPr>
            <a:spLocks noGrp="1" noChangeArrowheads="1"/>
          </p:cNvSpPr>
          <p:nvPr>
            <p:ph type="ctrTitle" sz="quarter"/>
          </p:nvPr>
        </p:nvSpPr>
        <p:spPr>
          <a:xfrm>
            <a:off x="1143000" y="2286000"/>
            <a:ext cx="7772400" cy="1143000"/>
          </a:xfrm>
        </p:spPr>
        <p:txBody>
          <a:bodyPr/>
          <a:lstStyle>
            <a:lvl1pPr algn="ctr">
              <a:defRPr>
                <a:solidFill>
                  <a:srgbClr val="00FFFF"/>
                </a:solidFill>
              </a:defRPr>
            </a:lvl1pPr>
          </a:lstStyle>
          <a:p>
            <a:pPr lvl="0"/>
            <a:r>
              <a:rPr lang="en-GB" altLang="sr-Latn-RS" noProof="0" smtClean="0"/>
              <a:t>Click to edit Master title style</a:t>
            </a:r>
          </a:p>
        </p:txBody>
      </p:sp>
      <p:sp>
        <p:nvSpPr>
          <p:cNvPr id="228387" name="Rectangle 1059"/>
          <p:cNvSpPr>
            <a:spLocks noGrp="1" noChangeArrowheads="1"/>
          </p:cNvSpPr>
          <p:nvPr>
            <p:ph type="subTitle" sz="quarter" idx="1"/>
          </p:nvPr>
        </p:nvSpPr>
        <p:spPr>
          <a:xfrm>
            <a:off x="1828800" y="3886200"/>
            <a:ext cx="6400800" cy="1752600"/>
          </a:xfrm>
        </p:spPr>
        <p:txBody>
          <a:bodyPr lIns="92075" tIns="46038" rIns="92075" bIns="46038"/>
          <a:lstStyle>
            <a:lvl1pPr marL="0" indent="0" algn="ctr">
              <a:buFont typeface="Wingdings" pitchFamily="2" charset="2"/>
              <a:buNone/>
              <a:defRPr>
                <a:solidFill>
                  <a:srgbClr val="FFFFFF"/>
                </a:solidFill>
              </a:defRPr>
            </a:lvl1pPr>
          </a:lstStyle>
          <a:p>
            <a:pPr lvl="0"/>
            <a:r>
              <a:rPr lang="en-GB" altLang="sr-Latn-RS" noProof="0" smtClean="0"/>
              <a:t>Click to edit Master subtitle style</a:t>
            </a:r>
          </a:p>
        </p:txBody>
      </p:sp>
      <p:sp>
        <p:nvSpPr>
          <p:cNvPr id="36" name="Rectangle 1060"/>
          <p:cNvSpPr>
            <a:spLocks noGrp="1" noChangeArrowheads="1"/>
          </p:cNvSpPr>
          <p:nvPr>
            <p:ph type="dt" sz="quarter" idx="10"/>
          </p:nvPr>
        </p:nvSpPr>
        <p:spPr/>
        <p:txBody>
          <a:bodyPr/>
          <a:lstStyle>
            <a:lvl1pPr>
              <a:defRPr>
                <a:solidFill>
                  <a:srgbClr val="FFFFFF"/>
                </a:solidFill>
              </a:defRPr>
            </a:lvl1pPr>
          </a:lstStyle>
          <a:p>
            <a:pPr>
              <a:defRPr/>
            </a:pPr>
            <a:endParaRPr lang="en-GB" altLang="sr-Latn-RS"/>
          </a:p>
        </p:txBody>
      </p:sp>
      <p:sp>
        <p:nvSpPr>
          <p:cNvPr id="37" name="Rectangle 1061"/>
          <p:cNvSpPr>
            <a:spLocks noGrp="1" noChangeArrowheads="1"/>
          </p:cNvSpPr>
          <p:nvPr>
            <p:ph type="ftr" sz="quarter" idx="11"/>
          </p:nvPr>
        </p:nvSpPr>
        <p:spPr/>
        <p:txBody>
          <a:bodyPr/>
          <a:lstStyle>
            <a:lvl1pPr>
              <a:defRPr>
                <a:solidFill>
                  <a:srgbClr val="FFFFFF"/>
                </a:solidFill>
              </a:defRPr>
            </a:lvl1pPr>
          </a:lstStyle>
          <a:p>
            <a:pPr>
              <a:defRPr/>
            </a:pPr>
            <a:endParaRPr lang="en-GB" altLang="sr-Latn-RS"/>
          </a:p>
        </p:txBody>
      </p:sp>
      <p:sp>
        <p:nvSpPr>
          <p:cNvPr id="38" name="Rectangle 1062"/>
          <p:cNvSpPr>
            <a:spLocks noGrp="1" noChangeArrowheads="1"/>
          </p:cNvSpPr>
          <p:nvPr>
            <p:ph type="sldNum" sz="quarter" idx="12"/>
          </p:nvPr>
        </p:nvSpPr>
        <p:spPr/>
        <p:txBody>
          <a:bodyPr/>
          <a:lstStyle>
            <a:lvl1pPr>
              <a:defRPr>
                <a:solidFill>
                  <a:srgbClr val="FFFFFF"/>
                </a:solidFill>
              </a:defRPr>
            </a:lvl1pPr>
          </a:lstStyle>
          <a:p>
            <a:fld id="{9A0B50C0-4381-46A1-8228-6C252EB71C6A}" type="slidenum">
              <a:rPr lang="en-GB" altLang="sr-Latn-RS"/>
              <a:pPr/>
              <a:t>‹#›</a:t>
            </a:fld>
            <a:endParaRPr lang="en-GB" altLang="sr-Latn-RS"/>
          </a:p>
        </p:txBody>
      </p:sp>
    </p:spTree>
    <p:extLst>
      <p:ext uri="{BB962C8B-B14F-4D97-AF65-F5344CB8AC3E}">
        <p14:creationId xmlns:p14="http://schemas.microsoft.com/office/powerpoint/2010/main" val="40523392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M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Rectangle 35"/>
          <p:cNvSpPr>
            <a:spLocks noGrp="1" noChangeArrowheads="1"/>
          </p:cNvSpPr>
          <p:nvPr>
            <p:ph type="dt" sz="half" idx="10"/>
          </p:nvPr>
        </p:nvSpPr>
        <p:spPr>
          <a:ln/>
        </p:spPr>
        <p:txBody>
          <a:bodyPr/>
          <a:lstStyle>
            <a:lvl1pPr>
              <a:defRPr/>
            </a:lvl1pPr>
          </a:lstStyle>
          <a:p>
            <a:pPr>
              <a:defRPr/>
            </a:pPr>
            <a:endParaRPr lang="en-GB" altLang="sr-Latn-RS"/>
          </a:p>
        </p:txBody>
      </p:sp>
      <p:sp>
        <p:nvSpPr>
          <p:cNvPr id="5" name="Rectangle 36"/>
          <p:cNvSpPr>
            <a:spLocks noGrp="1" noChangeArrowheads="1"/>
          </p:cNvSpPr>
          <p:nvPr>
            <p:ph type="ftr" sz="quarter" idx="11"/>
          </p:nvPr>
        </p:nvSpPr>
        <p:spPr>
          <a:ln/>
        </p:spPr>
        <p:txBody>
          <a:bodyPr/>
          <a:lstStyle>
            <a:lvl1pPr>
              <a:defRPr/>
            </a:lvl1pPr>
          </a:lstStyle>
          <a:p>
            <a:pPr>
              <a:defRPr/>
            </a:pPr>
            <a:endParaRPr lang="en-GB" altLang="sr-Latn-RS"/>
          </a:p>
        </p:txBody>
      </p:sp>
      <p:sp>
        <p:nvSpPr>
          <p:cNvPr id="6" name="Rectangle 37"/>
          <p:cNvSpPr>
            <a:spLocks noGrp="1" noChangeArrowheads="1"/>
          </p:cNvSpPr>
          <p:nvPr>
            <p:ph type="sldNum" sz="quarter" idx="12"/>
          </p:nvPr>
        </p:nvSpPr>
        <p:spPr>
          <a:ln/>
        </p:spPr>
        <p:txBody>
          <a:bodyPr/>
          <a:lstStyle>
            <a:lvl1pPr>
              <a:defRPr/>
            </a:lvl1pPr>
          </a:lstStyle>
          <a:p>
            <a:fld id="{154B5563-0350-4817-A770-2702F3171FDF}" type="slidenum">
              <a:rPr lang="en-GB" altLang="sr-Latn-RS"/>
              <a:pPr/>
              <a:t>‹#›</a:t>
            </a:fld>
            <a:endParaRPr lang="en-GB" altLang="sr-Latn-RS"/>
          </a:p>
        </p:txBody>
      </p:sp>
    </p:spTree>
    <p:extLst>
      <p:ext uri="{BB962C8B-B14F-4D97-AF65-F5344CB8AC3E}">
        <p14:creationId xmlns:p14="http://schemas.microsoft.com/office/powerpoint/2010/main" val="2345620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92938" y="152400"/>
            <a:ext cx="1949450" cy="5908675"/>
          </a:xfrm>
        </p:spPr>
        <p:txBody>
          <a:bodyPr vert="eaVert"/>
          <a:lstStyle/>
          <a:p>
            <a:r>
              <a:rPr lang="en-US" smtClean="0"/>
              <a:t>Click to edit Master title style</a:t>
            </a:r>
            <a:endParaRPr lang="sr-Latn-ME"/>
          </a:p>
        </p:txBody>
      </p:sp>
      <p:sp>
        <p:nvSpPr>
          <p:cNvPr id="3" name="Vertical Text Placeholder 2"/>
          <p:cNvSpPr>
            <a:spLocks noGrp="1"/>
          </p:cNvSpPr>
          <p:nvPr>
            <p:ph type="body" orient="vert" idx="1"/>
          </p:nvPr>
        </p:nvSpPr>
        <p:spPr>
          <a:xfrm>
            <a:off x="1143000" y="152400"/>
            <a:ext cx="5697538" cy="59086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Rectangle 35"/>
          <p:cNvSpPr>
            <a:spLocks noGrp="1" noChangeArrowheads="1"/>
          </p:cNvSpPr>
          <p:nvPr>
            <p:ph type="dt" sz="half" idx="10"/>
          </p:nvPr>
        </p:nvSpPr>
        <p:spPr>
          <a:ln/>
        </p:spPr>
        <p:txBody>
          <a:bodyPr/>
          <a:lstStyle>
            <a:lvl1pPr>
              <a:defRPr/>
            </a:lvl1pPr>
          </a:lstStyle>
          <a:p>
            <a:pPr>
              <a:defRPr/>
            </a:pPr>
            <a:endParaRPr lang="en-GB" altLang="sr-Latn-RS"/>
          </a:p>
        </p:txBody>
      </p:sp>
      <p:sp>
        <p:nvSpPr>
          <p:cNvPr id="5" name="Rectangle 36"/>
          <p:cNvSpPr>
            <a:spLocks noGrp="1" noChangeArrowheads="1"/>
          </p:cNvSpPr>
          <p:nvPr>
            <p:ph type="ftr" sz="quarter" idx="11"/>
          </p:nvPr>
        </p:nvSpPr>
        <p:spPr>
          <a:ln/>
        </p:spPr>
        <p:txBody>
          <a:bodyPr/>
          <a:lstStyle>
            <a:lvl1pPr>
              <a:defRPr/>
            </a:lvl1pPr>
          </a:lstStyle>
          <a:p>
            <a:pPr>
              <a:defRPr/>
            </a:pPr>
            <a:endParaRPr lang="en-GB" altLang="sr-Latn-RS"/>
          </a:p>
        </p:txBody>
      </p:sp>
      <p:sp>
        <p:nvSpPr>
          <p:cNvPr id="6" name="Rectangle 37"/>
          <p:cNvSpPr>
            <a:spLocks noGrp="1" noChangeArrowheads="1"/>
          </p:cNvSpPr>
          <p:nvPr>
            <p:ph type="sldNum" sz="quarter" idx="12"/>
          </p:nvPr>
        </p:nvSpPr>
        <p:spPr>
          <a:ln/>
        </p:spPr>
        <p:txBody>
          <a:bodyPr/>
          <a:lstStyle>
            <a:lvl1pPr>
              <a:defRPr/>
            </a:lvl1pPr>
          </a:lstStyle>
          <a:p>
            <a:fld id="{039C9710-4E16-4132-A66F-428C6E6956CF}" type="slidenum">
              <a:rPr lang="en-GB" altLang="sr-Latn-RS"/>
              <a:pPr/>
              <a:t>‹#›</a:t>
            </a:fld>
            <a:endParaRPr lang="en-GB" altLang="sr-Latn-RS"/>
          </a:p>
        </p:txBody>
      </p:sp>
    </p:spTree>
    <p:extLst>
      <p:ext uri="{BB962C8B-B14F-4D97-AF65-F5344CB8AC3E}">
        <p14:creationId xmlns:p14="http://schemas.microsoft.com/office/powerpoint/2010/main" val="228477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143000" y="152400"/>
            <a:ext cx="7772400" cy="1219200"/>
          </a:xfrm>
        </p:spPr>
        <p:txBody>
          <a:bodyPr/>
          <a:lstStyle/>
          <a:p>
            <a:r>
              <a:rPr lang="en-US" smtClean="0"/>
              <a:t>Click to edit Master title style</a:t>
            </a:r>
            <a:endParaRPr lang="sr-Latn-ME"/>
          </a:p>
        </p:txBody>
      </p:sp>
      <p:sp>
        <p:nvSpPr>
          <p:cNvPr id="3" name="Content Placeholder 2"/>
          <p:cNvSpPr>
            <a:spLocks noGrp="1"/>
          </p:cNvSpPr>
          <p:nvPr>
            <p:ph sz="quarter" idx="1"/>
          </p:nvPr>
        </p:nvSpPr>
        <p:spPr>
          <a:xfrm>
            <a:off x="1169988" y="1524000"/>
            <a:ext cx="3810000" cy="2192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Content Placeholder 3"/>
          <p:cNvSpPr>
            <a:spLocks noGrp="1"/>
          </p:cNvSpPr>
          <p:nvPr>
            <p:ph sz="quarter" idx="2"/>
          </p:nvPr>
        </p:nvSpPr>
        <p:spPr>
          <a:xfrm>
            <a:off x="5132388" y="1524000"/>
            <a:ext cx="3810000" cy="2192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5" name="Content Placeholder 4"/>
          <p:cNvSpPr>
            <a:spLocks noGrp="1"/>
          </p:cNvSpPr>
          <p:nvPr>
            <p:ph sz="quarter" idx="3"/>
          </p:nvPr>
        </p:nvSpPr>
        <p:spPr>
          <a:xfrm>
            <a:off x="1169988" y="3868738"/>
            <a:ext cx="3810000" cy="2192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6" name="Content Placeholder 5"/>
          <p:cNvSpPr>
            <a:spLocks noGrp="1"/>
          </p:cNvSpPr>
          <p:nvPr>
            <p:ph sz="quarter" idx="4"/>
          </p:nvPr>
        </p:nvSpPr>
        <p:spPr>
          <a:xfrm>
            <a:off x="5132388" y="3868738"/>
            <a:ext cx="3810000" cy="2192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7" name="Rectangle 35"/>
          <p:cNvSpPr>
            <a:spLocks noGrp="1" noChangeArrowheads="1"/>
          </p:cNvSpPr>
          <p:nvPr>
            <p:ph type="dt" sz="half" idx="10"/>
          </p:nvPr>
        </p:nvSpPr>
        <p:spPr>
          <a:ln/>
        </p:spPr>
        <p:txBody>
          <a:bodyPr/>
          <a:lstStyle>
            <a:lvl1pPr>
              <a:defRPr/>
            </a:lvl1pPr>
          </a:lstStyle>
          <a:p>
            <a:pPr>
              <a:defRPr/>
            </a:pPr>
            <a:endParaRPr lang="en-GB" altLang="sr-Latn-RS"/>
          </a:p>
        </p:txBody>
      </p:sp>
      <p:sp>
        <p:nvSpPr>
          <p:cNvPr id="8" name="Rectangle 36"/>
          <p:cNvSpPr>
            <a:spLocks noGrp="1" noChangeArrowheads="1"/>
          </p:cNvSpPr>
          <p:nvPr>
            <p:ph type="ftr" sz="quarter" idx="11"/>
          </p:nvPr>
        </p:nvSpPr>
        <p:spPr>
          <a:ln/>
        </p:spPr>
        <p:txBody>
          <a:bodyPr/>
          <a:lstStyle>
            <a:lvl1pPr>
              <a:defRPr/>
            </a:lvl1pPr>
          </a:lstStyle>
          <a:p>
            <a:pPr>
              <a:defRPr/>
            </a:pPr>
            <a:endParaRPr lang="en-GB" altLang="sr-Latn-RS"/>
          </a:p>
        </p:txBody>
      </p:sp>
      <p:sp>
        <p:nvSpPr>
          <p:cNvPr id="9" name="Rectangle 37"/>
          <p:cNvSpPr>
            <a:spLocks noGrp="1" noChangeArrowheads="1"/>
          </p:cNvSpPr>
          <p:nvPr>
            <p:ph type="sldNum" sz="quarter" idx="12"/>
          </p:nvPr>
        </p:nvSpPr>
        <p:spPr>
          <a:ln/>
        </p:spPr>
        <p:txBody>
          <a:bodyPr/>
          <a:lstStyle>
            <a:lvl1pPr>
              <a:defRPr/>
            </a:lvl1pPr>
          </a:lstStyle>
          <a:p>
            <a:fld id="{BB76B331-8765-42A0-926F-1F6BCC3EC458}" type="slidenum">
              <a:rPr lang="en-GB" altLang="sr-Latn-RS"/>
              <a:pPr/>
              <a:t>‹#›</a:t>
            </a:fld>
            <a:endParaRPr lang="en-GB" altLang="sr-Latn-RS"/>
          </a:p>
        </p:txBody>
      </p:sp>
    </p:spTree>
    <p:extLst>
      <p:ext uri="{BB962C8B-B14F-4D97-AF65-F5344CB8AC3E}">
        <p14:creationId xmlns:p14="http://schemas.microsoft.com/office/powerpoint/2010/main" val="22554884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143000" y="152400"/>
            <a:ext cx="7772400" cy="1219200"/>
          </a:xfrm>
        </p:spPr>
        <p:txBody>
          <a:bodyPr/>
          <a:lstStyle/>
          <a:p>
            <a:r>
              <a:rPr lang="en-US" smtClean="0"/>
              <a:t>Click to edit Master title style</a:t>
            </a:r>
            <a:endParaRPr lang="sr-Latn-ME"/>
          </a:p>
        </p:txBody>
      </p:sp>
      <p:sp>
        <p:nvSpPr>
          <p:cNvPr id="3" name="Content Placeholder 2"/>
          <p:cNvSpPr>
            <a:spLocks noGrp="1"/>
          </p:cNvSpPr>
          <p:nvPr>
            <p:ph sz="half" idx="1"/>
          </p:nvPr>
        </p:nvSpPr>
        <p:spPr>
          <a:xfrm>
            <a:off x="1169988" y="1524000"/>
            <a:ext cx="3810000" cy="4537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Content Placeholder 3"/>
          <p:cNvSpPr>
            <a:spLocks noGrp="1"/>
          </p:cNvSpPr>
          <p:nvPr>
            <p:ph sz="quarter" idx="2"/>
          </p:nvPr>
        </p:nvSpPr>
        <p:spPr>
          <a:xfrm>
            <a:off x="5132388" y="1524000"/>
            <a:ext cx="3810000" cy="2192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5" name="Content Placeholder 4"/>
          <p:cNvSpPr>
            <a:spLocks noGrp="1"/>
          </p:cNvSpPr>
          <p:nvPr>
            <p:ph sz="quarter" idx="3"/>
          </p:nvPr>
        </p:nvSpPr>
        <p:spPr>
          <a:xfrm>
            <a:off x="5132388" y="3868738"/>
            <a:ext cx="3810000" cy="2192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6" name="Rectangle 35"/>
          <p:cNvSpPr>
            <a:spLocks noGrp="1" noChangeArrowheads="1"/>
          </p:cNvSpPr>
          <p:nvPr>
            <p:ph type="dt" sz="half" idx="10"/>
          </p:nvPr>
        </p:nvSpPr>
        <p:spPr>
          <a:ln/>
        </p:spPr>
        <p:txBody>
          <a:bodyPr/>
          <a:lstStyle>
            <a:lvl1pPr>
              <a:defRPr/>
            </a:lvl1pPr>
          </a:lstStyle>
          <a:p>
            <a:pPr>
              <a:defRPr/>
            </a:pPr>
            <a:endParaRPr lang="en-GB" altLang="sr-Latn-RS"/>
          </a:p>
        </p:txBody>
      </p:sp>
      <p:sp>
        <p:nvSpPr>
          <p:cNvPr id="7" name="Rectangle 36"/>
          <p:cNvSpPr>
            <a:spLocks noGrp="1" noChangeArrowheads="1"/>
          </p:cNvSpPr>
          <p:nvPr>
            <p:ph type="ftr" sz="quarter" idx="11"/>
          </p:nvPr>
        </p:nvSpPr>
        <p:spPr>
          <a:ln/>
        </p:spPr>
        <p:txBody>
          <a:bodyPr/>
          <a:lstStyle>
            <a:lvl1pPr>
              <a:defRPr/>
            </a:lvl1pPr>
          </a:lstStyle>
          <a:p>
            <a:pPr>
              <a:defRPr/>
            </a:pPr>
            <a:endParaRPr lang="en-GB" altLang="sr-Latn-RS"/>
          </a:p>
        </p:txBody>
      </p:sp>
      <p:sp>
        <p:nvSpPr>
          <p:cNvPr id="8" name="Rectangle 37"/>
          <p:cNvSpPr>
            <a:spLocks noGrp="1" noChangeArrowheads="1"/>
          </p:cNvSpPr>
          <p:nvPr>
            <p:ph type="sldNum" sz="quarter" idx="12"/>
          </p:nvPr>
        </p:nvSpPr>
        <p:spPr>
          <a:ln/>
        </p:spPr>
        <p:txBody>
          <a:bodyPr/>
          <a:lstStyle>
            <a:lvl1pPr>
              <a:defRPr/>
            </a:lvl1pPr>
          </a:lstStyle>
          <a:p>
            <a:fld id="{4F5532CB-F534-4093-BC1B-10AF5AB9565E}" type="slidenum">
              <a:rPr lang="en-GB" altLang="sr-Latn-RS"/>
              <a:pPr/>
              <a:t>‹#›</a:t>
            </a:fld>
            <a:endParaRPr lang="en-GB" altLang="sr-Latn-RS"/>
          </a:p>
        </p:txBody>
      </p:sp>
    </p:spTree>
    <p:extLst>
      <p:ext uri="{BB962C8B-B14F-4D97-AF65-F5344CB8AC3E}">
        <p14:creationId xmlns:p14="http://schemas.microsoft.com/office/powerpoint/2010/main" val="36390256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43000" y="152400"/>
            <a:ext cx="7772400" cy="1219200"/>
          </a:xfrm>
        </p:spPr>
        <p:txBody>
          <a:bodyPr/>
          <a:lstStyle/>
          <a:p>
            <a:r>
              <a:rPr lang="en-US" smtClean="0"/>
              <a:t>Click to edit Master title style</a:t>
            </a:r>
            <a:endParaRPr lang="sr-Latn-ME"/>
          </a:p>
        </p:txBody>
      </p:sp>
      <p:sp>
        <p:nvSpPr>
          <p:cNvPr id="3" name="Text Placeholder 2"/>
          <p:cNvSpPr>
            <a:spLocks noGrp="1"/>
          </p:cNvSpPr>
          <p:nvPr>
            <p:ph type="body" sz="half" idx="1"/>
          </p:nvPr>
        </p:nvSpPr>
        <p:spPr>
          <a:xfrm>
            <a:off x="1169988" y="1524000"/>
            <a:ext cx="3810000" cy="4537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Content Placeholder 3"/>
          <p:cNvSpPr>
            <a:spLocks noGrp="1"/>
          </p:cNvSpPr>
          <p:nvPr>
            <p:ph sz="half" idx="2"/>
          </p:nvPr>
        </p:nvSpPr>
        <p:spPr>
          <a:xfrm>
            <a:off x="5132388" y="1524000"/>
            <a:ext cx="3810000" cy="4537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5" name="Rectangle 35"/>
          <p:cNvSpPr>
            <a:spLocks noGrp="1" noChangeArrowheads="1"/>
          </p:cNvSpPr>
          <p:nvPr>
            <p:ph type="dt" sz="half" idx="10"/>
          </p:nvPr>
        </p:nvSpPr>
        <p:spPr>
          <a:ln/>
        </p:spPr>
        <p:txBody>
          <a:bodyPr/>
          <a:lstStyle>
            <a:lvl1pPr>
              <a:defRPr/>
            </a:lvl1pPr>
          </a:lstStyle>
          <a:p>
            <a:pPr>
              <a:defRPr/>
            </a:pPr>
            <a:endParaRPr lang="en-GB" altLang="sr-Latn-RS"/>
          </a:p>
        </p:txBody>
      </p:sp>
      <p:sp>
        <p:nvSpPr>
          <p:cNvPr id="6" name="Rectangle 36"/>
          <p:cNvSpPr>
            <a:spLocks noGrp="1" noChangeArrowheads="1"/>
          </p:cNvSpPr>
          <p:nvPr>
            <p:ph type="ftr" sz="quarter" idx="11"/>
          </p:nvPr>
        </p:nvSpPr>
        <p:spPr>
          <a:ln/>
        </p:spPr>
        <p:txBody>
          <a:bodyPr/>
          <a:lstStyle>
            <a:lvl1pPr>
              <a:defRPr/>
            </a:lvl1pPr>
          </a:lstStyle>
          <a:p>
            <a:pPr>
              <a:defRPr/>
            </a:pPr>
            <a:endParaRPr lang="en-GB" altLang="sr-Latn-RS"/>
          </a:p>
        </p:txBody>
      </p:sp>
      <p:sp>
        <p:nvSpPr>
          <p:cNvPr id="7" name="Rectangle 37"/>
          <p:cNvSpPr>
            <a:spLocks noGrp="1" noChangeArrowheads="1"/>
          </p:cNvSpPr>
          <p:nvPr>
            <p:ph type="sldNum" sz="quarter" idx="12"/>
          </p:nvPr>
        </p:nvSpPr>
        <p:spPr>
          <a:ln/>
        </p:spPr>
        <p:txBody>
          <a:bodyPr/>
          <a:lstStyle>
            <a:lvl1pPr>
              <a:defRPr/>
            </a:lvl1pPr>
          </a:lstStyle>
          <a:p>
            <a:fld id="{BA5B83C9-647C-46AC-BD3D-91876863B6B0}" type="slidenum">
              <a:rPr lang="en-GB" altLang="sr-Latn-RS"/>
              <a:pPr/>
              <a:t>‹#›</a:t>
            </a:fld>
            <a:endParaRPr lang="en-GB" altLang="sr-Latn-RS"/>
          </a:p>
        </p:txBody>
      </p:sp>
    </p:spTree>
    <p:extLst>
      <p:ext uri="{BB962C8B-B14F-4D97-AF65-F5344CB8AC3E}">
        <p14:creationId xmlns:p14="http://schemas.microsoft.com/office/powerpoint/2010/main" val="2486194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M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Rectangle 35"/>
          <p:cNvSpPr>
            <a:spLocks noGrp="1" noChangeArrowheads="1"/>
          </p:cNvSpPr>
          <p:nvPr>
            <p:ph type="dt" sz="half" idx="10"/>
          </p:nvPr>
        </p:nvSpPr>
        <p:spPr>
          <a:ln/>
        </p:spPr>
        <p:txBody>
          <a:bodyPr/>
          <a:lstStyle>
            <a:lvl1pPr>
              <a:defRPr/>
            </a:lvl1pPr>
          </a:lstStyle>
          <a:p>
            <a:pPr>
              <a:defRPr/>
            </a:pPr>
            <a:endParaRPr lang="en-GB" altLang="sr-Latn-RS"/>
          </a:p>
        </p:txBody>
      </p:sp>
      <p:sp>
        <p:nvSpPr>
          <p:cNvPr id="5" name="Rectangle 36"/>
          <p:cNvSpPr>
            <a:spLocks noGrp="1" noChangeArrowheads="1"/>
          </p:cNvSpPr>
          <p:nvPr>
            <p:ph type="ftr" sz="quarter" idx="11"/>
          </p:nvPr>
        </p:nvSpPr>
        <p:spPr>
          <a:ln/>
        </p:spPr>
        <p:txBody>
          <a:bodyPr/>
          <a:lstStyle>
            <a:lvl1pPr>
              <a:defRPr/>
            </a:lvl1pPr>
          </a:lstStyle>
          <a:p>
            <a:pPr>
              <a:defRPr/>
            </a:pPr>
            <a:endParaRPr lang="en-GB" altLang="sr-Latn-RS"/>
          </a:p>
        </p:txBody>
      </p:sp>
      <p:sp>
        <p:nvSpPr>
          <p:cNvPr id="6" name="Rectangle 37"/>
          <p:cNvSpPr>
            <a:spLocks noGrp="1" noChangeArrowheads="1"/>
          </p:cNvSpPr>
          <p:nvPr>
            <p:ph type="sldNum" sz="quarter" idx="12"/>
          </p:nvPr>
        </p:nvSpPr>
        <p:spPr>
          <a:ln/>
        </p:spPr>
        <p:txBody>
          <a:bodyPr/>
          <a:lstStyle>
            <a:lvl1pPr>
              <a:defRPr/>
            </a:lvl1pPr>
          </a:lstStyle>
          <a:p>
            <a:fld id="{770F90A4-031A-458A-BE35-A57389D6106C}" type="slidenum">
              <a:rPr lang="en-GB" altLang="sr-Latn-RS"/>
              <a:pPr/>
              <a:t>‹#›</a:t>
            </a:fld>
            <a:endParaRPr lang="en-GB" altLang="sr-Latn-RS"/>
          </a:p>
        </p:txBody>
      </p:sp>
    </p:spTree>
    <p:extLst>
      <p:ext uri="{BB962C8B-B14F-4D97-AF65-F5344CB8AC3E}">
        <p14:creationId xmlns:p14="http://schemas.microsoft.com/office/powerpoint/2010/main" val="1975128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M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5"/>
          <p:cNvSpPr>
            <a:spLocks noGrp="1" noChangeArrowheads="1"/>
          </p:cNvSpPr>
          <p:nvPr>
            <p:ph type="dt" sz="half" idx="10"/>
          </p:nvPr>
        </p:nvSpPr>
        <p:spPr>
          <a:ln/>
        </p:spPr>
        <p:txBody>
          <a:bodyPr/>
          <a:lstStyle>
            <a:lvl1pPr>
              <a:defRPr/>
            </a:lvl1pPr>
          </a:lstStyle>
          <a:p>
            <a:pPr>
              <a:defRPr/>
            </a:pPr>
            <a:endParaRPr lang="en-GB" altLang="sr-Latn-RS"/>
          </a:p>
        </p:txBody>
      </p:sp>
      <p:sp>
        <p:nvSpPr>
          <p:cNvPr id="5" name="Rectangle 36"/>
          <p:cNvSpPr>
            <a:spLocks noGrp="1" noChangeArrowheads="1"/>
          </p:cNvSpPr>
          <p:nvPr>
            <p:ph type="ftr" sz="quarter" idx="11"/>
          </p:nvPr>
        </p:nvSpPr>
        <p:spPr>
          <a:ln/>
        </p:spPr>
        <p:txBody>
          <a:bodyPr/>
          <a:lstStyle>
            <a:lvl1pPr>
              <a:defRPr/>
            </a:lvl1pPr>
          </a:lstStyle>
          <a:p>
            <a:pPr>
              <a:defRPr/>
            </a:pPr>
            <a:endParaRPr lang="en-GB" altLang="sr-Latn-RS"/>
          </a:p>
        </p:txBody>
      </p:sp>
      <p:sp>
        <p:nvSpPr>
          <p:cNvPr id="6" name="Rectangle 37"/>
          <p:cNvSpPr>
            <a:spLocks noGrp="1" noChangeArrowheads="1"/>
          </p:cNvSpPr>
          <p:nvPr>
            <p:ph type="sldNum" sz="quarter" idx="12"/>
          </p:nvPr>
        </p:nvSpPr>
        <p:spPr>
          <a:ln/>
        </p:spPr>
        <p:txBody>
          <a:bodyPr/>
          <a:lstStyle>
            <a:lvl1pPr>
              <a:defRPr/>
            </a:lvl1pPr>
          </a:lstStyle>
          <a:p>
            <a:fld id="{410B04B6-661D-47CC-9442-8C7387F2FB5D}" type="slidenum">
              <a:rPr lang="en-GB" altLang="sr-Latn-RS"/>
              <a:pPr/>
              <a:t>‹#›</a:t>
            </a:fld>
            <a:endParaRPr lang="en-GB" altLang="sr-Latn-RS"/>
          </a:p>
        </p:txBody>
      </p:sp>
    </p:spTree>
    <p:extLst>
      <p:ext uri="{BB962C8B-B14F-4D97-AF65-F5344CB8AC3E}">
        <p14:creationId xmlns:p14="http://schemas.microsoft.com/office/powerpoint/2010/main" val="535454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ME"/>
          </a:p>
        </p:txBody>
      </p:sp>
      <p:sp>
        <p:nvSpPr>
          <p:cNvPr id="3" name="Content Placeholder 2"/>
          <p:cNvSpPr>
            <a:spLocks noGrp="1"/>
          </p:cNvSpPr>
          <p:nvPr>
            <p:ph sz="half" idx="1"/>
          </p:nvPr>
        </p:nvSpPr>
        <p:spPr>
          <a:xfrm>
            <a:off x="1169988" y="1524000"/>
            <a:ext cx="3810000" cy="4537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Content Placeholder 3"/>
          <p:cNvSpPr>
            <a:spLocks noGrp="1"/>
          </p:cNvSpPr>
          <p:nvPr>
            <p:ph sz="half" idx="2"/>
          </p:nvPr>
        </p:nvSpPr>
        <p:spPr>
          <a:xfrm>
            <a:off x="5132388" y="1524000"/>
            <a:ext cx="3810000" cy="4537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5" name="Rectangle 35"/>
          <p:cNvSpPr>
            <a:spLocks noGrp="1" noChangeArrowheads="1"/>
          </p:cNvSpPr>
          <p:nvPr>
            <p:ph type="dt" sz="half" idx="10"/>
          </p:nvPr>
        </p:nvSpPr>
        <p:spPr>
          <a:ln/>
        </p:spPr>
        <p:txBody>
          <a:bodyPr/>
          <a:lstStyle>
            <a:lvl1pPr>
              <a:defRPr/>
            </a:lvl1pPr>
          </a:lstStyle>
          <a:p>
            <a:pPr>
              <a:defRPr/>
            </a:pPr>
            <a:endParaRPr lang="en-GB" altLang="sr-Latn-RS"/>
          </a:p>
        </p:txBody>
      </p:sp>
      <p:sp>
        <p:nvSpPr>
          <p:cNvPr id="6" name="Rectangle 36"/>
          <p:cNvSpPr>
            <a:spLocks noGrp="1" noChangeArrowheads="1"/>
          </p:cNvSpPr>
          <p:nvPr>
            <p:ph type="ftr" sz="quarter" idx="11"/>
          </p:nvPr>
        </p:nvSpPr>
        <p:spPr>
          <a:ln/>
        </p:spPr>
        <p:txBody>
          <a:bodyPr/>
          <a:lstStyle>
            <a:lvl1pPr>
              <a:defRPr/>
            </a:lvl1pPr>
          </a:lstStyle>
          <a:p>
            <a:pPr>
              <a:defRPr/>
            </a:pPr>
            <a:endParaRPr lang="en-GB" altLang="sr-Latn-RS"/>
          </a:p>
        </p:txBody>
      </p:sp>
      <p:sp>
        <p:nvSpPr>
          <p:cNvPr id="7" name="Rectangle 37"/>
          <p:cNvSpPr>
            <a:spLocks noGrp="1" noChangeArrowheads="1"/>
          </p:cNvSpPr>
          <p:nvPr>
            <p:ph type="sldNum" sz="quarter" idx="12"/>
          </p:nvPr>
        </p:nvSpPr>
        <p:spPr>
          <a:ln/>
        </p:spPr>
        <p:txBody>
          <a:bodyPr/>
          <a:lstStyle>
            <a:lvl1pPr>
              <a:defRPr/>
            </a:lvl1pPr>
          </a:lstStyle>
          <a:p>
            <a:fld id="{6D210F8F-6CAB-44F5-A6F6-AD97B188AC64}" type="slidenum">
              <a:rPr lang="en-GB" altLang="sr-Latn-RS"/>
              <a:pPr/>
              <a:t>‹#›</a:t>
            </a:fld>
            <a:endParaRPr lang="en-GB" altLang="sr-Latn-RS"/>
          </a:p>
        </p:txBody>
      </p:sp>
    </p:spTree>
    <p:extLst>
      <p:ext uri="{BB962C8B-B14F-4D97-AF65-F5344CB8AC3E}">
        <p14:creationId xmlns:p14="http://schemas.microsoft.com/office/powerpoint/2010/main" val="3774021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Latn-M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7" name="Rectangle 35"/>
          <p:cNvSpPr>
            <a:spLocks noGrp="1" noChangeArrowheads="1"/>
          </p:cNvSpPr>
          <p:nvPr>
            <p:ph type="dt" sz="half" idx="10"/>
          </p:nvPr>
        </p:nvSpPr>
        <p:spPr>
          <a:ln/>
        </p:spPr>
        <p:txBody>
          <a:bodyPr/>
          <a:lstStyle>
            <a:lvl1pPr>
              <a:defRPr/>
            </a:lvl1pPr>
          </a:lstStyle>
          <a:p>
            <a:pPr>
              <a:defRPr/>
            </a:pPr>
            <a:endParaRPr lang="en-GB" altLang="sr-Latn-RS"/>
          </a:p>
        </p:txBody>
      </p:sp>
      <p:sp>
        <p:nvSpPr>
          <p:cNvPr id="8" name="Rectangle 36"/>
          <p:cNvSpPr>
            <a:spLocks noGrp="1" noChangeArrowheads="1"/>
          </p:cNvSpPr>
          <p:nvPr>
            <p:ph type="ftr" sz="quarter" idx="11"/>
          </p:nvPr>
        </p:nvSpPr>
        <p:spPr>
          <a:ln/>
        </p:spPr>
        <p:txBody>
          <a:bodyPr/>
          <a:lstStyle>
            <a:lvl1pPr>
              <a:defRPr/>
            </a:lvl1pPr>
          </a:lstStyle>
          <a:p>
            <a:pPr>
              <a:defRPr/>
            </a:pPr>
            <a:endParaRPr lang="en-GB" altLang="sr-Latn-RS"/>
          </a:p>
        </p:txBody>
      </p:sp>
      <p:sp>
        <p:nvSpPr>
          <p:cNvPr id="9" name="Rectangle 37"/>
          <p:cNvSpPr>
            <a:spLocks noGrp="1" noChangeArrowheads="1"/>
          </p:cNvSpPr>
          <p:nvPr>
            <p:ph type="sldNum" sz="quarter" idx="12"/>
          </p:nvPr>
        </p:nvSpPr>
        <p:spPr>
          <a:ln/>
        </p:spPr>
        <p:txBody>
          <a:bodyPr/>
          <a:lstStyle>
            <a:lvl1pPr>
              <a:defRPr/>
            </a:lvl1pPr>
          </a:lstStyle>
          <a:p>
            <a:fld id="{58648BA5-0923-4995-8A30-E77F35D4637D}" type="slidenum">
              <a:rPr lang="en-GB" altLang="sr-Latn-RS"/>
              <a:pPr/>
              <a:t>‹#›</a:t>
            </a:fld>
            <a:endParaRPr lang="en-GB" altLang="sr-Latn-RS"/>
          </a:p>
        </p:txBody>
      </p:sp>
    </p:spTree>
    <p:extLst>
      <p:ext uri="{BB962C8B-B14F-4D97-AF65-F5344CB8AC3E}">
        <p14:creationId xmlns:p14="http://schemas.microsoft.com/office/powerpoint/2010/main" val="914432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ME"/>
          </a:p>
        </p:txBody>
      </p:sp>
      <p:sp>
        <p:nvSpPr>
          <p:cNvPr id="3" name="Rectangle 35"/>
          <p:cNvSpPr>
            <a:spLocks noGrp="1" noChangeArrowheads="1"/>
          </p:cNvSpPr>
          <p:nvPr>
            <p:ph type="dt" sz="half" idx="10"/>
          </p:nvPr>
        </p:nvSpPr>
        <p:spPr>
          <a:ln/>
        </p:spPr>
        <p:txBody>
          <a:bodyPr/>
          <a:lstStyle>
            <a:lvl1pPr>
              <a:defRPr/>
            </a:lvl1pPr>
          </a:lstStyle>
          <a:p>
            <a:pPr>
              <a:defRPr/>
            </a:pPr>
            <a:endParaRPr lang="en-GB" altLang="sr-Latn-RS"/>
          </a:p>
        </p:txBody>
      </p:sp>
      <p:sp>
        <p:nvSpPr>
          <p:cNvPr id="4" name="Rectangle 36"/>
          <p:cNvSpPr>
            <a:spLocks noGrp="1" noChangeArrowheads="1"/>
          </p:cNvSpPr>
          <p:nvPr>
            <p:ph type="ftr" sz="quarter" idx="11"/>
          </p:nvPr>
        </p:nvSpPr>
        <p:spPr>
          <a:ln/>
        </p:spPr>
        <p:txBody>
          <a:bodyPr/>
          <a:lstStyle>
            <a:lvl1pPr>
              <a:defRPr/>
            </a:lvl1pPr>
          </a:lstStyle>
          <a:p>
            <a:pPr>
              <a:defRPr/>
            </a:pPr>
            <a:endParaRPr lang="en-GB" altLang="sr-Latn-RS"/>
          </a:p>
        </p:txBody>
      </p:sp>
      <p:sp>
        <p:nvSpPr>
          <p:cNvPr id="5" name="Rectangle 37"/>
          <p:cNvSpPr>
            <a:spLocks noGrp="1" noChangeArrowheads="1"/>
          </p:cNvSpPr>
          <p:nvPr>
            <p:ph type="sldNum" sz="quarter" idx="12"/>
          </p:nvPr>
        </p:nvSpPr>
        <p:spPr>
          <a:ln/>
        </p:spPr>
        <p:txBody>
          <a:bodyPr/>
          <a:lstStyle>
            <a:lvl1pPr>
              <a:defRPr/>
            </a:lvl1pPr>
          </a:lstStyle>
          <a:p>
            <a:fld id="{BBC4EE7C-8491-4E5E-8009-A28E7090FE02}" type="slidenum">
              <a:rPr lang="en-GB" altLang="sr-Latn-RS"/>
              <a:pPr/>
              <a:t>‹#›</a:t>
            </a:fld>
            <a:endParaRPr lang="en-GB" altLang="sr-Latn-RS"/>
          </a:p>
        </p:txBody>
      </p:sp>
    </p:spTree>
    <p:extLst>
      <p:ext uri="{BB962C8B-B14F-4D97-AF65-F5344CB8AC3E}">
        <p14:creationId xmlns:p14="http://schemas.microsoft.com/office/powerpoint/2010/main" val="3489765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5"/>
          <p:cNvSpPr>
            <a:spLocks noGrp="1" noChangeArrowheads="1"/>
          </p:cNvSpPr>
          <p:nvPr>
            <p:ph type="dt" sz="half" idx="10"/>
          </p:nvPr>
        </p:nvSpPr>
        <p:spPr>
          <a:ln/>
        </p:spPr>
        <p:txBody>
          <a:bodyPr/>
          <a:lstStyle>
            <a:lvl1pPr>
              <a:defRPr/>
            </a:lvl1pPr>
          </a:lstStyle>
          <a:p>
            <a:pPr>
              <a:defRPr/>
            </a:pPr>
            <a:endParaRPr lang="en-GB" altLang="sr-Latn-RS"/>
          </a:p>
        </p:txBody>
      </p:sp>
      <p:sp>
        <p:nvSpPr>
          <p:cNvPr id="3" name="Rectangle 36"/>
          <p:cNvSpPr>
            <a:spLocks noGrp="1" noChangeArrowheads="1"/>
          </p:cNvSpPr>
          <p:nvPr>
            <p:ph type="ftr" sz="quarter" idx="11"/>
          </p:nvPr>
        </p:nvSpPr>
        <p:spPr>
          <a:ln/>
        </p:spPr>
        <p:txBody>
          <a:bodyPr/>
          <a:lstStyle>
            <a:lvl1pPr>
              <a:defRPr/>
            </a:lvl1pPr>
          </a:lstStyle>
          <a:p>
            <a:pPr>
              <a:defRPr/>
            </a:pPr>
            <a:endParaRPr lang="en-GB" altLang="sr-Latn-RS"/>
          </a:p>
        </p:txBody>
      </p:sp>
      <p:sp>
        <p:nvSpPr>
          <p:cNvPr id="4" name="Rectangle 37"/>
          <p:cNvSpPr>
            <a:spLocks noGrp="1" noChangeArrowheads="1"/>
          </p:cNvSpPr>
          <p:nvPr>
            <p:ph type="sldNum" sz="quarter" idx="12"/>
          </p:nvPr>
        </p:nvSpPr>
        <p:spPr>
          <a:ln/>
        </p:spPr>
        <p:txBody>
          <a:bodyPr/>
          <a:lstStyle>
            <a:lvl1pPr>
              <a:defRPr/>
            </a:lvl1pPr>
          </a:lstStyle>
          <a:p>
            <a:fld id="{0768071E-A464-44BE-8B5A-021515F4F0B5}" type="slidenum">
              <a:rPr lang="en-GB" altLang="sr-Latn-RS"/>
              <a:pPr/>
              <a:t>‹#›</a:t>
            </a:fld>
            <a:endParaRPr lang="en-GB" altLang="sr-Latn-RS"/>
          </a:p>
        </p:txBody>
      </p:sp>
    </p:spTree>
    <p:extLst>
      <p:ext uri="{BB962C8B-B14F-4D97-AF65-F5344CB8AC3E}">
        <p14:creationId xmlns:p14="http://schemas.microsoft.com/office/powerpoint/2010/main" val="3229865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M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M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5"/>
          <p:cNvSpPr>
            <a:spLocks noGrp="1" noChangeArrowheads="1"/>
          </p:cNvSpPr>
          <p:nvPr>
            <p:ph type="dt" sz="half" idx="10"/>
          </p:nvPr>
        </p:nvSpPr>
        <p:spPr>
          <a:ln/>
        </p:spPr>
        <p:txBody>
          <a:bodyPr/>
          <a:lstStyle>
            <a:lvl1pPr>
              <a:defRPr/>
            </a:lvl1pPr>
          </a:lstStyle>
          <a:p>
            <a:pPr>
              <a:defRPr/>
            </a:pPr>
            <a:endParaRPr lang="en-GB" altLang="sr-Latn-RS"/>
          </a:p>
        </p:txBody>
      </p:sp>
      <p:sp>
        <p:nvSpPr>
          <p:cNvPr id="6" name="Rectangle 36"/>
          <p:cNvSpPr>
            <a:spLocks noGrp="1" noChangeArrowheads="1"/>
          </p:cNvSpPr>
          <p:nvPr>
            <p:ph type="ftr" sz="quarter" idx="11"/>
          </p:nvPr>
        </p:nvSpPr>
        <p:spPr>
          <a:ln/>
        </p:spPr>
        <p:txBody>
          <a:bodyPr/>
          <a:lstStyle>
            <a:lvl1pPr>
              <a:defRPr/>
            </a:lvl1pPr>
          </a:lstStyle>
          <a:p>
            <a:pPr>
              <a:defRPr/>
            </a:pPr>
            <a:endParaRPr lang="en-GB" altLang="sr-Latn-RS"/>
          </a:p>
        </p:txBody>
      </p:sp>
      <p:sp>
        <p:nvSpPr>
          <p:cNvPr id="7" name="Rectangle 37"/>
          <p:cNvSpPr>
            <a:spLocks noGrp="1" noChangeArrowheads="1"/>
          </p:cNvSpPr>
          <p:nvPr>
            <p:ph type="sldNum" sz="quarter" idx="12"/>
          </p:nvPr>
        </p:nvSpPr>
        <p:spPr>
          <a:ln/>
        </p:spPr>
        <p:txBody>
          <a:bodyPr/>
          <a:lstStyle>
            <a:lvl1pPr>
              <a:defRPr/>
            </a:lvl1pPr>
          </a:lstStyle>
          <a:p>
            <a:fld id="{4EBE48C9-5784-4A84-B84B-B0A25BE29DD1}" type="slidenum">
              <a:rPr lang="en-GB" altLang="sr-Latn-RS"/>
              <a:pPr/>
              <a:t>‹#›</a:t>
            </a:fld>
            <a:endParaRPr lang="en-GB" altLang="sr-Latn-RS"/>
          </a:p>
        </p:txBody>
      </p:sp>
    </p:spTree>
    <p:extLst>
      <p:ext uri="{BB962C8B-B14F-4D97-AF65-F5344CB8AC3E}">
        <p14:creationId xmlns:p14="http://schemas.microsoft.com/office/powerpoint/2010/main" val="3124432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M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M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5"/>
          <p:cNvSpPr>
            <a:spLocks noGrp="1" noChangeArrowheads="1"/>
          </p:cNvSpPr>
          <p:nvPr>
            <p:ph type="dt" sz="half" idx="10"/>
          </p:nvPr>
        </p:nvSpPr>
        <p:spPr>
          <a:ln/>
        </p:spPr>
        <p:txBody>
          <a:bodyPr/>
          <a:lstStyle>
            <a:lvl1pPr>
              <a:defRPr/>
            </a:lvl1pPr>
          </a:lstStyle>
          <a:p>
            <a:pPr>
              <a:defRPr/>
            </a:pPr>
            <a:endParaRPr lang="en-GB" altLang="sr-Latn-RS"/>
          </a:p>
        </p:txBody>
      </p:sp>
      <p:sp>
        <p:nvSpPr>
          <p:cNvPr id="6" name="Rectangle 36"/>
          <p:cNvSpPr>
            <a:spLocks noGrp="1" noChangeArrowheads="1"/>
          </p:cNvSpPr>
          <p:nvPr>
            <p:ph type="ftr" sz="quarter" idx="11"/>
          </p:nvPr>
        </p:nvSpPr>
        <p:spPr>
          <a:ln/>
        </p:spPr>
        <p:txBody>
          <a:bodyPr/>
          <a:lstStyle>
            <a:lvl1pPr>
              <a:defRPr/>
            </a:lvl1pPr>
          </a:lstStyle>
          <a:p>
            <a:pPr>
              <a:defRPr/>
            </a:pPr>
            <a:endParaRPr lang="en-GB" altLang="sr-Latn-RS"/>
          </a:p>
        </p:txBody>
      </p:sp>
      <p:sp>
        <p:nvSpPr>
          <p:cNvPr id="7" name="Rectangle 37"/>
          <p:cNvSpPr>
            <a:spLocks noGrp="1" noChangeArrowheads="1"/>
          </p:cNvSpPr>
          <p:nvPr>
            <p:ph type="sldNum" sz="quarter" idx="12"/>
          </p:nvPr>
        </p:nvSpPr>
        <p:spPr>
          <a:ln/>
        </p:spPr>
        <p:txBody>
          <a:bodyPr/>
          <a:lstStyle>
            <a:lvl1pPr>
              <a:defRPr/>
            </a:lvl1pPr>
          </a:lstStyle>
          <a:p>
            <a:fld id="{4C2C4A8B-34CF-4561-B711-057D7E137403}" type="slidenum">
              <a:rPr lang="en-GB" altLang="sr-Latn-RS"/>
              <a:pPr/>
              <a:t>‹#›</a:t>
            </a:fld>
            <a:endParaRPr lang="en-GB" altLang="sr-Latn-RS"/>
          </a:p>
        </p:txBody>
      </p:sp>
    </p:spTree>
    <p:extLst>
      <p:ext uri="{BB962C8B-B14F-4D97-AF65-F5344CB8AC3E}">
        <p14:creationId xmlns:p14="http://schemas.microsoft.com/office/powerpoint/2010/main" val="2461317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1085850" cy="6854825"/>
            <a:chOff x="0" y="0"/>
            <a:chExt cx="684" cy="4318"/>
          </a:xfrm>
        </p:grpSpPr>
        <p:sp>
          <p:nvSpPr>
            <p:cNvPr id="227331" name="Rectangle 3"/>
            <p:cNvSpPr>
              <a:spLocks noChangeArrowheads="1"/>
            </p:cNvSpPr>
            <p:nvPr/>
          </p:nvSpPr>
          <p:spPr bwMode="auto">
            <a:xfrm>
              <a:off x="0" y="0"/>
              <a:ext cx="684" cy="4318"/>
            </a:xfrm>
            <a:prstGeom prst="rect">
              <a:avLst/>
            </a:prstGeom>
            <a:gradFill rotWithShape="0">
              <a:gsLst>
                <a:gs pos="0">
                  <a:schemeClr val="bg1"/>
                </a:gs>
                <a:gs pos="50000">
                  <a:schemeClr val="bg2"/>
                </a:gs>
                <a:gs pos="100000">
                  <a:schemeClr val="bg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sr-Latn-ME">
                <a:cs typeface="+mn-cs"/>
              </a:endParaRPr>
            </a:p>
          </p:txBody>
        </p:sp>
        <p:grpSp>
          <p:nvGrpSpPr>
            <p:cNvPr id="1033" name="Group 4"/>
            <p:cNvGrpSpPr>
              <a:grpSpLocks/>
            </p:cNvGrpSpPr>
            <p:nvPr/>
          </p:nvGrpSpPr>
          <p:grpSpPr bwMode="auto">
            <a:xfrm>
              <a:off x="48" y="102"/>
              <a:ext cx="96" cy="4128"/>
              <a:chOff x="48" y="102"/>
              <a:chExt cx="96" cy="4128"/>
            </a:xfrm>
          </p:grpSpPr>
          <p:sp>
            <p:nvSpPr>
              <p:cNvPr id="1034" name="Rectangle 5"/>
              <p:cNvSpPr>
                <a:spLocks noChangeArrowheads="1"/>
              </p:cNvSpPr>
              <p:nvPr/>
            </p:nvSpPr>
            <p:spPr bwMode="auto">
              <a:xfrm>
                <a:off x="48" y="1105"/>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35" name="Rectangle 6"/>
              <p:cNvSpPr>
                <a:spLocks noChangeArrowheads="1"/>
              </p:cNvSpPr>
              <p:nvPr/>
            </p:nvSpPr>
            <p:spPr bwMode="auto">
              <a:xfrm>
                <a:off x="48" y="1250"/>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36" name="Rectangle 7"/>
              <p:cNvSpPr>
                <a:spLocks noChangeArrowheads="1"/>
              </p:cNvSpPr>
              <p:nvPr/>
            </p:nvSpPr>
            <p:spPr bwMode="auto">
              <a:xfrm>
                <a:off x="48" y="1393"/>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37" name="Rectangle 8"/>
              <p:cNvSpPr>
                <a:spLocks noChangeArrowheads="1"/>
              </p:cNvSpPr>
              <p:nvPr/>
            </p:nvSpPr>
            <p:spPr bwMode="auto">
              <a:xfrm>
                <a:off x="48" y="1538"/>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38" name="Rectangle 9"/>
              <p:cNvSpPr>
                <a:spLocks noChangeArrowheads="1"/>
              </p:cNvSpPr>
              <p:nvPr/>
            </p:nvSpPr>
            <p:spPr bwMode="auto">
              <a:xfrm>
                <a:off x="48" y="1683"/>
                <a:ext cx="96" cy="9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39" name="Rectangle 10"/>
              <p:cNvSpPr>
                <a:spLocks noChangeArrowheads="1"/>
              </p:cNvSpPr>
              <p:nvPr/>
            </p:nvSpPr>
            <p:spPr bwMode="auto">
              <a:xfrm>
                <a:off x="48" y="1826"/>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40" name="Rectangle 11"/>
              <p:cNvSpPr>
                <a:spLocks noChangeArrowheads="1"/>
              </p:cNvSpPr>
              <p:nvPr/>
            </p:nvSpPr>
            <p:spPr bwMode="auto">
              <a:xfrm>
                <a:off x="48" y="1971"/>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41" name="Rectangle 12"/>
              <p:cNvSpPr>
                <a:spLocks noChangeArrowheads="1"/>
              </p:cNvSpPr>
              <p:nvPr/>
            </p:nvSpPr>
            <p:spPr bwMode="auto">
              <a:xfrm>
                <a:off x="48" y="2115"/>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42" name="Rectangle 13"/>
              <p:cNvSpPr>
                <a:spLocks noChangeArrowheads="1"/>
              </p:cNvSpPr>
              <p:nvPr/>
            </p:nvSpPr>
            <p:spPr bwMode="auto">
              <a:xfrm>
                <a:off x="48" y="2259"/>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43" name="Rectangle 14"/>
              <p:cNvSpPr>
                <a:spLocks noChangeArrowheads="1"/>
              </p:cNvSpPr>
              <p:nvPr/>
            </p:nvSpPr>
            <p:spPr bwMode="auto">
              <a:xfrm>
                <a:off x="48" y="2403"/>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44" name="Rectangle 15"/>
              <p:cNvSpPr>
                <a:spLocks noChangeArrowheads="1"/>
              </p:cNvSpPr>
              <p:nvPr/>
            </p:nvSpPr>
            <p:spPr bwMode="auto">
              <a:xfrm>
                <a:off x="48" y="2548"/>
                <a:ext cx="96" cy="9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45" name="Rectangle 16"/>
              <p:cNvSpPr>
                <a:spLocks noChangeArrowheads="1"/>
              </p:cNvSpPr>
              <p:nvPr/>
            </p:nvSpPr>
            <p:spPr bwMode="auto">
              <a:xfrm>
                <a:off x="48" y="2692"/>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46" name="Rectangle 17"/>
              <p:cNvSpPr>
                <a:spLocks noChangeArrowheads="1"/>
              </p:cNvSpPr>
              <p:nvPr/>
            </p:nvSpPr>
            <p:spPr bwMode="auto">
              <a:xfrm>
                <a:off x="48" y="2836"/>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47" name="Rectangle 18"/>
              <p:cNvSpPr>
                <a:spLocks noChangeArrowheads="1"/>
              </p:cNvSpPr>
              <p:nvPr/>
            </p:nvSpPr>
            <p:spPr bwMode="auto">
              <a:xfrm>
                <a:off x="48" y="2980"/>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48" name="Rectangle 19"/>
              <p:cNvSpPr>
                <a:spLocks noChangeArrowheads="1"/>
              </p:cNvSpPr>
              <p:nvPr/>
            </p:nvSpPr>
            <p:spPr bwMode="auto">
              <a:xfrm>
                <a:off x="48" y="3124"/>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49" name="Rectangle 20"/>
              <p:cNvSpPr>
                <a:spLocks noChangeArrowheads="1"/>
              </p:cNvSpPr>
              <p:nvPr/>
            </p:nvSpPr>
            <p:spPr bwMode="auto">
              <a:xfrm>
                <a:off x="48" y="3269"/>
                <a:ext cx="96" cy="9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50" name="Rectangle 21"/>
              <p:cNvSpPr>
                <a:spLocks noChangeArrowheads="1"/>
              </p:cNvSpPr>
              <p:nvPr/>
            </p:nvSpPr>
            <p:spPr bwMode="auto">
              <a:xfrm>
                <a:off x="48" y="3412"/>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51" name="Rectangle 22"/>
              <p:cNvSpPr>
                <a:spLocks noChangeArrowheads="1"/>
              </p:cNvSpPr>
              <p:nvPr/>
            </p:nvSpPr>
            <p:spPr bwMode="auto">
              <a:xfrm>
                <a:off x="48" y="3557"/>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52" name="Rectangle 23"/>
              <p:cNvSpPr>
                <a:spLocks noChangeArrowheads="1"/>
              </p:cNvSpPr>
              <p:nvPr/>
            </p:nvSpPr>
            <p:spPr bwMode="auto">
              <a:xfrm>
                <a:off x="48" y="3702"/>
                <a:ext cx="96" cy="9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53" name="Rectangle 24"/>
              <p:cNvSpPr>
                <a:spLocks noChangeArrowheads="1"/>
              </p:cNvSpPr>
              <p:nvPr/>
            </p:nvSpPr>
            <p:spPr bwMode="auto">
              <a:xfrm>
                <a:off x="48" y="3845"/>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54" name="Rectangle 25"/>
              <p:cNvSpPr>
                <a:spLocks noChangeArrowheads="1"/>
              </p:cNvSpPr>
              <p:nvPr/>
            </p:nvSpPr>
            <p:spPr bwMode="auto">
              <a:xfrm>
                <a:off x="48" y="3990"/>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55" name="Rectangle 26"/>
              <p:cNvSpPr>
                <a:spLocks noChangeArrowheads="1"/>
              </p:cNvSpPr>
              <p:nvPr/>
            </p:nvSpPr>
            <p:spPr bwMode="auto">
              <a:xfrm>
                <a:off x="48" y="4133"/>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56" name="Rectangle 27"/>
              <p:cNvSpPr>
                <a:spLocks noChangeArrowheads="1"/>
              </p:cNvSpPr>
              <p:nvPr/>
            </p:nvSpPr>
            <p:spPr bwMode="auto">
              <a:xfrm>
                <a:off x="48" y="102"/>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57" name="Rectangle 28"/>
              <p:cNvSpPr>
                <a:spLocks noChangeArrowheads="1"/>
              </p:cNvSpPr>
              <p:nvPr/>
            </p:nvSpPr>
            <p:spPr bwMode="auto">
              <a:xfrm>
                <a:off x="48" y="246"/>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58" name="Rectangle 29"/>
              <p:cNvSpPr>
                <a:spLocks noChangeArrowheads="1"/>
              </p:cNvSpPr>
              <p:nvPr/>
            </p:nvSpPr>
            <p:spPr bwMode="auto">
              <a:xfrm>
                <a:off x="48" y="391"/>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59" name="Rectangle 30"/>
              <p:cNvSpPr>
                <a:spLocks noChangeArrowheads="1"/>
              </p:cNvSpPr>
              <p:nvPr/>
            </p:nvSpPr>
            <p:spPr bwMode="auto">
              <a:xfrm>
                <a:off x="48" y="535"/>
                <a:ext cx="96" cy="9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60" name="Rectangle 31"/>
              <p:cNvSpPr>
                <a:spLocks noChangeArrowheads="1"/>
              </p:cNvSpPr>
              <p:nvPr/>
            </p:nvSpPr>
            <p:spPr bwMode="auto">
              <a:xfrm>
                <a:off x="48" y="679"/>
                <a:ext cx="96" cy="9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61" name="Rectangle 32"/>
              <p:cNvSpPr>
                <a:spLocks noChangeArrowheads="1"/>
              </p:cNvSpPr>
              <p:nvPr/>
            </p:nvSpPr>
            <p:spPr bwMode="auto">
              <a:xfrm>
                <a:off x="48" y="823"/>
                <a:ext cx="96" cy="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sp>
            <p:nvSpPr>
              <p:cNvPr id="1062" name="Rectangle 33"/>
              <p:cNvSpPr>
                <a:spLocks noChangeArrowheads="1"/>
              </p:cNvSpPr>
              <p:nvPr/>
            </p:nvSpPr>
            <p:spPr bwMode="auto">
              <a:xfrm>
                <a:off x="48" y="968"/>
                <a:ext cx="96" cy="9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endParaRPr lang="sr-Latn-ME" altLang="sr-Latn-RS" smtClean="0">
                  <a:cs typeface="+mn-cs"/>
                </a:endParaRPr>
              </a:p>
            </p:txBody>
          </p:sp>
        </p:grpSp>
      </p:grpSp>
      <p:sp>
        <p:nvSpPr>
          <p:cNvPr id="1027" name="Rectangle 34"/>
          <p:cNvSpPr>
            <a:spLocks noGrp="1" noChangeArrowheads="1"/>
          </p:cNvSpPr>
          <p:nvPr>
            <p:ph type="title"/>
          </p:nvPr>
        </p:nvSpPr>
        <p:spPr bwMode="auto">
          <a:xfrm>
            <a:off x="1143000" y="152400"/>
            <a:ext cx="7772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GB" altLang="sr-Latn-RS" smtClean="0"/>
              <a:t>Click to edit Master title style</a:t>
            </a:r>
          </a:p>
        </p:txBody>
      </p:sp>
      <p:sp>
        <p:nvSpPr>
          <p:cNvPr id="227363" name="Rectangle 35"/>
          <p:cNvSpPr>
            <a:spLocks noGrp="1" noChangeArrowheads="1"/>
          </p:cNvSpPr>
          <p:nvPr>
            <p:ph type="dt" sz="half" idx="2"/>
          </p:nvPr>
        </p:nvSpPr>
        <p:spPr bwMode="auto">
          <a:xfrm>
            <a:off x="11430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lvl1pPr>
              <a:defRPr sz="1400">
                <a:cs typeface="+mn-cs"/>
              </a:defRPr>
            </a:lvl1pPr>
          </a:lstStyle>
          <a:p>
            <a:pPr>
              <a:defRPr/>
            </a:pPr>
            <a:endParaRPr lang="en-GB" altLang="sr-Latn-RS"/>
          </a:p>
        </p:txBody>
      </p:sp>
      <p:sp>
        <p:nvSpPr>
          <p:cNvPr id="227364" name="Rectangle 36"/>
          <p:cNvSpPr>
            <a:spLocks noGrp="1" noChangeArrowheads="1"/>
          </p:cNvSpPr>
          <p:nvPr>
            <p:ph type="ftr" sz="quarter" idx="3"/>
          </p:nvPr>
        </p:nvSpPr>
        <p:spPr bwMode="auto">
          <a:xfrm>
            <a:off x="35814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lvl1pPr algn="ctr">
              <a:defRPr sz="1400">
                <a:cs typeface="+mn-cs"/>
              </a:defRPr>
            </a:lvl1pPr>
          </a:lstStyle>
          <a:p>
            <a:pPr>
              <a:defRPr/>
            </a:pPr>
            <a:endParaRPr lang="en-GB" altLang="sr-Latn-RS"/>
          </a:p>
        </p:txBody>
      </p:sp>
      <p:sp>
        <p:nvSpPr>
          <p:cNvPr id="227365" name="Rectangle 37"/>
          <p:cNvSpPr>
            <a:spLocks noGrp="1" noChangeArrowheads="1"/>
          </p:cNvSpPr>
          <p:nvPr>
            <p:ph type="sldNum" sz="quarter" idx="4"/>
          </p:nvPr>
        </p:nvSpPr>
        <p:spPr bwMode="auto">
          <a:xfrm>
            <a:off x="70104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lvl1pPr algn="r">
              <a:defRPr sz="1400"/>
            </a:lvl1pPr>
          </a:lstStyle>
          <a:p>
            <a:fld id="{44952D57-DFD0-4E44-BF77-548AFD3994F9}" type="slidenum">
              <a:rPr lang="en-GB" altLang="sr-Latn-RS"/>
              <a:pPr/>
              <a:t>‹#›</a:t>
            </a:fld>
            <a:endParaRPr lang="en-GB" altLang="sr-Latn-RS"/>
          </a:p>
        </p:txBody>
      </p:sp>
      <p:sp>
        <p:nvSpPr>
          <p:cNvPr id="227366" name="Rectangle 38"/>
          <p:cNvSpPr>
            <a:spLocks noGrp="1" noChangeArrowheads="1"/>
          </p:cNvSpPr>
          <p:nvPr>
            <p:ph type="body" idx="1"/>
          </p:nvPr>
        </p:nvSpPr>
        <p:spPr bwMode="auto">
          <a:xfrm>
            <a:off x="1169988" y="1524000"/>
            <a:ext cx="7772400" cy="453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sr-Latn-RS" smtClean="0"/>
              <a:t>Click to edit Master text styles</a:t>
            </a:r>
          </a:p>
          <a:p>
            <a:pPr lvl="1"/>
            <a:r>
              <a:rPr lang="en-GB" altLang="sr-Latn-RS" smtClean="0"/>
              <a:t>Second level</a:t>
            </a:r>
          </a:p>
          <a:p>
            <a:pPr lvl="2"/>
            <a:r>
              <a:rPr lang="en-GB" altLang="sr-Latn-RS" smtClean="0"/>
              <a:t>Third level</a:t>
            </a:r>
          </a:p>
          <a:p>
            <a:pPr lvl="3"/>
            <a:r>
              <a:rPr lang="en-GB" altLang="sr-Latn-RS" smtClean="0"/>
              <a:t>Fourth level</a:t>
            </a:r>
          </a:p>
          <a:p>
            <a:pPr lvl="4"/>
            <a:r>
              <a:rPr lang="en-GB" altLang="sr-Latn-RS" smtClean="0"/>
              <a:t>Fifth level</a:t>
            </a:r>
          </a:p>
        </p:txBody>
      </p:sp>
    </p:spTree>
  </p:cSld>
  <p:clrMap bg1="dk2" tx1="lt1" bg2="dk1" tx2="lt2" accent1="accent1" accent2="accent2" accent3="accent3" accent4="accent4" accent5="accent5" accent6="accent6" hlink="hlink" folHlink="folHlink"/>
  <p:sldLayoutIdLst>
    <p:sldLayoutId id="2147483819"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Times New Roman" pitchFamily="18" charset="0"/>
        </a:defRPr>
      </a:lvl2pPr>
      <a:lvl3pPr algn="l" rtl="0" eaLnBrk="0" fontAlgn="base" hangingPunct="0">
        <a:spcBef>
          <a:spcPct val="0"/>
        </a:spcBef>
        <a:spcAft>
          <a:spcPct val="0"/>
        </a:spcAft>
        <a:defRPr sz="3600">
          <a:solidFill>
            <a:schemeClr val="tx2"/>
          </a:solidFill>
          <a:latin typeface="Times New Roman" pitchFamily="18" charset="0"/>
        </a:defRPr>
      </a:lvl3pPr>
      <a:lvl4pPr algn="l" rtl="0" eaLnBrk="0" fontAlgn="base" hangingPunct="0">
        <a:spcBef>
          <a:spcPct val="0"/>
        </a:spcBef>
        <a:spcAft>
          <a:spcPct val="0"/>
        </a:spcAft>
        <a:defRPr sz="3600">
          <a:solidFill>
            <a:schemeClr val="tx2"/>
          </a:solidFill>
          <a:latin typeface="Times New Roman" pitchFamily="18" charset="0"/>
        </a:defRPr>
      </a:lvl4pPr>
      <a:lvl5pPr algn="l" rtl="0" eaLnBrk="0" fontAlgn="base" hangingPunct="0">
        <a:spcBef>
          <a:spcPct val="0"/>
        </a:spcBef>
        <a:spcAft>
          <a:spcPct val="0"/>
        </a:spcAft>
        <a:defRPr sz="3600">
          <a:solidFill>
            <a:schemeClr val="tx2"/>
          </a:solidFill>
          <a:latin typeface="Times New Roman" pitchFamily="18" charset="0"/>
        </a:defRPr>
      </a:lvl5pPr>
      <a:lvl6pPr marL="457200" algn="l" rtl="0" fontAlgn="base">
        <a:spcBef>
          <a:spcPct val="0"/>
        </a:spcBef>
        <a:spcAft>
          <a:spcPct val="0"/>
        </a:spcAft>
        <a:defRPr sz="3600">
          <a:solidFill>
            <a:schemeClr val="tx2"/>
          </a:solidFill>
          <a:latin typeface="Times New Roman" pitchFamily="18" charset="0"/>
        </a:defRPr>
      </a:lvl6pPr>
      <a:lvl7pPr marL="914400" algn="l" rtl="0" fontAlgn="base">
        <a:spcBef>
          <a:spcPct val="0"/>
        </a:spcBef>
        <a:spcAft>
          <a:spcPct val="0"/>
        </a:spcAft>
        <a:defRPr sz="3600">
          <a:solidFill>
            <a:schemeClr val="tx2"/>
          </a:solidFill>
          <a:latin typeface="Times New Roman" pitchFamily="18" charset="0"/>
        </a:defRPr>
      </a:lvl7pPr>
      <a:lvl8pPr marL="1371600" algn="l" rtl="0" fontAlgn="base">
        <a:spcBef>
          <a:spcPct val="0"/>
        </a:spcBef>
        <a:spcAft>
          <a:spcPct val="0"/>
        </a:spcAft>
        <a:defRPr sz="3600">
          <a:solidFill>
            <a:schemeClr val="tx2"/>
          </a:solidFill>
          <a:latin typeface="Times New Roman" pitchFamily="18" charset="0"/>
        </a:defRPr>
      </a:lvl8pPr>
      <a:lvl9pPr marL="1828800" algn="l" rtl="0" fontAlgn="base">
        <a:spcBef>
          <a:spcPct val="0"/>
        </a:spcBef>
        <a:spcAft>
          <a:spcPct val="0"/>
        </a:spcAft>
        <a:defRPr sz="36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75000"/>
        <a:buFont typeface="Wingdings" panose="05000000000000000000" pitchFamily="2" charset="2"/>
        <a:buChar char="n"/>
        <a:defRPr sz="24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0000"/>
        <a:buFont typeface="Wingdings" panose="05000000000000000000" pitchFamily="2" charset="2"/>
        <a:buChar char="u"/>
        <a:defRPr sz="24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60000"/>
        <a:buFont typeface="Wingdings" panose="05000000000000000000" pitchFamily="2" charset="2"/>
        <a:buChar char="t"/>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 Id="rId5" Type="http://schemas.openxmlformats.org/officeDocument/2006/relationships/image" Target="../media/image25.jpeg"/><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8.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39.jpeg"/><Relationship Id="rId4" Type="http://schemas.openxmlformats.org/officeDocument/2006/relationships/image" Target="../media/image3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43.jpeg"/><Relationship Id="rId5" Type="http://schemas.openxmlformats.org/officeDocument/2006/relationships/image" Target="../media/image42.gif"/><Relationship Id="rId4" Type="http://schemas.openxmlformats.org/officeDocument/2006/relationships/image" Target="../media/image41.jpeg"/></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6.xml"/><Relationship Id="rId4" Type="http://schemas.openxmlformats.org/officeDocument/2006/relationships/image" Target="../media/image46.jpeg"/></Relationships>
</file>

<file path=ppt/slides/_rels/slide3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55.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54.emf"/><Relationship Id="rId4" Type="http://schemas.openxmlformats.org/officeDocument/2006/relationships/oleObject" Target="../embeddings/oleObject2.bin"/></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jpeg"/><Relationship Id="rId2"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jpeg"/><Relationship Id="rId7" Type="http://schemas.openxmlformats.org/officeDocument/2006/relationships/hyperlink" Target="http://constructionmachinery.ca/documents/content_45.jpg"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sr-Latn-CS" altLang="sr-Latn-RS" smtClean="0"/>
              <a:t>MAŠINE ZA PRENOS I DIZANJE</a:t>
            </a:r>
          </a:p>
        </p:txBody>
      </p:sp>
      <p:sp>
        <p:nvSpPr>
          <p:cNvPr id="4" name="Content Placeholder 4"/>
          <p:cNvSpPr>
            <a:spLocks noGrp="1" noChangeArrowheads="1"/>
          </p:cNvSpPr>
          <p:nvPr>
            <p:ph type="subTitle" idx="1"/>
          </p:nvPr>
        </p:nvSpPr>
        <p:spPr/>
        <p:txBody>
          <a:bodyPr/>
          <a:lstStyle>
            <a:lvl1pPr marL="0" indent="0" algn="ctr" rtl="0" eaLnBrk="0" fontAlgn="base" hangingPunct="0">
              <a:spcBef>
                <a:spcPct val="20000"/>
              </a:spcBef>
              <a:spcAft>
                <a:spcPct val="0"/>
              </a:spcAft>
              <a:buClr>
                <a:schemeClr val="tx2"/>
              </a:buClr>
              <a:buSzPct val="75000"/>
              <a:buFont typeface="Wingdings" pitchFamily="2" charset="2"/>
              <a:buNone/>
              <a:defRPr sz="2400">
                <a:solidFill>
                  <a:srgbClr val="FFFFFF"/>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0000"/>
              <a:buFont typeface="Wingdings" pitchFamily="2" charset="2"/>
              <a:buChar char="u"/>
              <a:defRPr sz="24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60000"/>
              <a:buFont typeface="Wingdings" pitchFamily="2" charset="2"/>
              <a:buChar char="t"/>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9pPr>
          </a:lstStyle>
          <a:p>
            <a:pPr algn="l" eaLnBrk="1" hangingPunct="1">
              <a:defRPr/>
            </a:pPr>
            <a:r>
              <a:rPr lang="sr-Latn-ME" altLang="sr-Latn-RS" sz="2000" dirty="0"/>
              <a:t>Osnovna literatura:</a:t>
            </a:r>
          </a:p>
          <a:p>
            <a:pPr marL="342900" indent="-342900" algn="l">
              <a:buFont typeface="+mj-lt"/>
              <a:buAutoNum type="arabicPeriod"/>
              <a:defRPr/>
            </a:pPr>
            <a:r>
              <a:rPr lang="en-GB" altLang="sr-Latn-RS" sz="2000" dirty="0"/>
              <a:t>B. </a:t>
            </a:r>
            <a:r>
              <a:rPr lang="en-GB" altLang="sr-Latn-RS" sz="2000" dirty="0" err="1"/>
              <a:t>Trbojević</a:t>
            </a:r>
            <a:r>
              <a:rPr lang="vi-VN" altLang="sr-Latn-RS" sz="2000" dirty="0"/>
              <a:t>, Ž. Praščević: Građevinske mašine; Građevinska knjiga, Beograd, 1991</a:t>
            </a:r>
            <a:r>
              <a:rPr lang="en-GB" altLang="sr-Latn-RS" sz="2000" dirty="0"/>
              <a:t> </a:t>
            </a:r>
            <a:r>
              <a:rPr lang="sr-Latn-ME" altLang="sr-Latn-RS" sz="2000" dirty="0"/>
              <a:t>(</a:t>
            </a:r>
            <a:r>
              <a:rPr lang="sr-Latn-ME" altLang="sr-Latn-RS" sz="2000" i="1" dirty="0"/>
              <a:t>korišćeno je izdanje 1991. godine, a mogu se koristiti i druga izdanja) str. </a:t>
            </a:r>
            <a:r>
              <a:rPr lang="sr-Latn-ME" altLang="sr-Latn-RS" sz="2000" i="1" dirty="0" smtClean="0"/>
              <a:t>197-231</a:t>
            </a:r>
            <a:endParaRPr lang="sr-Latn-ME" altLang="sr-Latn-RS" sz="2000" i="1" dirty="0"/>
          </a:p>
          <a:p>
            <a:pPr eaLnBrk="1" hangingPunct="1">
              <a:defRPr/>
            </a:pPr>
            <a:endParaRPr lang="sr-Latn-CS" altLang="sr-Latn-RS" sz="20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lstStyle/>
          <a:p>
            <a:pPr eaLnBrk="1" hangingPunct="1"/>
            <a:r>
              <a:rPr lang="sr-Latn-CS" altLang="sr-Latn-RS" smtClean="0"/>
              <a:t>Portalni kranovi</a:t>
            </a:r>
          </a:p>
        </p:txBody>
      </p:sp>
      <p:sp>
        <p:nvSpPr>
          <p:cNvPr id="96261" name="Rectangle 5"/>
          <p:cNvSpPr>
            <a:spLocks noGrp="1" noChangeArrowheads="1"/>
          </p:cNvSpPr>
          <p:nvPr>
            <p:ph type="body" idx="1"/>
          </p:nvPr>
        </p:nvSpPr>
        <p:spPr/>
        <p:txBody>
          <a:bodyPr/>
          <a:lstStyle/>
          <a:p>
            <a:pPr eaLnBrk="1" hangingPunct="1">
              <a:defRPr/>
            </a:pPr>
            <a:r>
              <a:rPr lang="sr-Latn-CS" altLang="sr-Latn-RS" smtClean="0"/>
              <a:t>Sastoje se od portala (rama) rešetkaste ili sandučaste konstrukcije</a:t>
            </a:r>
          </a:p>
          <a:p>
            <a:pPr lvl="1" eaLnBrk="1" hangingPunct="1">
              <a:defRPr/>
            </a:pPr>
            <a:r>
              <a:rPr lang="sr-Latn-CS" altLang="sr-Latn-RS" smtClean="0"/>
              <a:t>nepokretan</a:t>
            </a:r>
          </a:p>
          <a:p>
            <a:pPr lvl="1" eaLnBrk="1" hangingPunct="1">
              <a:defRPr/>
            </a:pPr>
            <a:r>
              <a:rPr lang="sr-Latn-CS" altLang="sr-Latn-RS" smtClean="0"/>
              <a:t>na kolosjeku (češće)</a:t>
            </a:r>
          </a:p>
          <a:p>
            <a:pPr eaLnBrk="1" hangingPunct="1">
              <a:defRPr/>
            </a:pPr>
            <a:r>
              <a:rPr lang="sr-Latn-CS" altLang="sr-Latn-RS" smtClean="0"/>
              <a:t>po gredi rama se kreće motorno vitlo “mačka”</a:t>
            </a:r>
          </a:p>
          <a:p>
            <a:pPr eaLnBrk="1" hangingPunct="1">
              <a:defRPr/>
            </a:pPr>
            <a:r>
              <a:rPr lang="sr-Latn-CS" altLang="sr-Latn-RS" smtClean="0"/>
              <a:t>Nosivost 3 – 15t, visina 3-9m, a u novije vrijeme od 5- 175 t, visine do 40m, i raspona do 25 m</a:t>
            </a:r>
          </a:p>
          <a:p>
            <a:pPr eaLnBrk="1" hangingPunct="1">
              <a:defRPr/>
            </a:pPr>
            <a:r>
              <a:rPr lang="sr-Latn-CS" altLang="sr-Latn-RS" smtClean="0"/>
              <a:t>Mašina sa cikličnim dejstvom</a:t>
            </a:r>
          </a:p>
          <a:p>
            <a:pPr eaLnBrk="1" hangingPunct="1">
              <a:defRPr/>
            </a:pPr>
            <a:r>
              <a:rPr lang="sr-Latn-CS" altLang="sr-Latn-RS" smtClean="0"/>
              <a:t>Koristi se kod prefabrikacija, radi u prostoru staze po kojoj se kreće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altLang="sr-Latn-RS" smtClean="0"/>
              <a:t>PORTALNI KRANOVI</a:t>
            </a:r>
          </a:p>
        </p:txBody>
      </p:sp>
      <p:sp>
        <p:nvSpPr>
          <p:cNvPr id="306179" name="Rectangle 3"/>
          <p:cNvSpPr>
            <a:spLocks noGrp="1" noChangeArrowheads="1"/>
          </p:cNvSpPr>
          <p:nvPr>
            <p:ph type="body" idx="1"/>
          </p:nvPr>
        </p:nvSpPr>
        <p:spPr/>
        <p:txBody>
          <a:bodyPr/>
          <a:lstStyle/>
          <a:p>
            <a:pPr eaLnBrk="1" hangingPunct="1">
              <a:defRPr/>
            </a:pPr>
            <a:endParaRPr lang="sr-Latn-RS" altLang="sr-Latn-RS" smtClean="0"/>
          </a:p>
        </p:txBody>
      </p:sp>
      <p:pic>
        <p:nvPicPr>
          <p:cNvPr id="13316" name="Picture 4" descr="portal kran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268413"/>
            <a:ext cx="4032250" cy="302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portal kr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2565400"/>
            <a:ext cx="3744912" cy="37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143000" y="722313"/>
            <a:ext cx="7772400" cy="649287"/>
          </a:xfrm>
        </p:spPr>
        <p:txBody>
          <a:bodyPr/>
          <a:lstStyle/>
          <a:p>
            <a:pPr eaLnBrk="1" hangingPunct="1"/>
            <a:r>
              <a:rPr lang="sr-Latn-CS" altLang="sr-Latn-RS" smtClean="0"/>
              <a:t>Mosni kranovi</a:t>
            </a:r>
          </a:p>
        </p:txBody>
      </p:sp>
      <p:sp>
        <p:nvSpPr>
          <p:cNvPr id="269315" name="Rectangle 3"/>
          <p:cNvSpPr>
            <a:spLocks noGrp="1" noChangeArrowheads="1"/>
          </p:cNvSpPr>
          <p:nvPr>
            <p:ph type="body" idx="1"/>
          </p:nvPr>
        </p:nvSpPr>
        <p:spPr/>
        <p:txBody>
          <a:bodyPr/>
          <a:lstStyle/>
          <a:p>
            <a:pPr eaLnBrk="1" hangingPunct="1"/>
            <a:r>
              <a:rPr lang="sr-Latn-CS" altLang="sr-Latn-RS" smtClean="0"/>
              <a:t>Slični portalnim, ali bez stubova i sa većim rasponima</a:t>
            </a:r>
          </a:p>
          <a:p>
            <a:pPr eaLnBrk="1" hangingPunct="1"/>
            <a:r>
              <a:rPr lang="sr-Latn-CS" altLang="sr-Latn-RS" smtClean="0"/>
              <a:t>Kreću se po šinama na kranskim nosačima (gredama) montiranim na određenoj visini od poda</a:t>
            </a:r>
          </a:p>
          <a:p>
            <a:pPr eaLnBrk="1" hangingPunct="1"/>
            <a:r>
              <a:rPr lang="sr-Latn-CS" altLang="sr-Latn-RS" smtClean="0"/>
              <a:t>Imaju 3 (elektro) motora:</a:t>
            </a:r>
          </a:p>
          <a:p>
            <a:pPr lvl="1" eaLnBrk="1" hangingPunct="1"/>
            <a:r>
              <a:rPr lang="sr-Latn-CS" altLang="sr-Latn-RS" smtClean="0"/>
              <a:t>za kretanje mačke, </a:t>
            </a:r>
          </a:p>
          <a:p>
            <a:pPr lvl="1" eaLnBrk="1" hangingPunct="1"/>
            <a:r>
              <a:rPr lang="sr-Latn-CS" altLang="sr-Latn-RS" smtClean="0"/>
              <a:t>za dizanje mačke</a:t>
            </a:r>
          </a:p>
          <a:p>
            <a:pPr lvl="1" eaLnBrk="1" hangingPunct="1"/>
            <a:r>
              <a:rPr lang="sr-Latn-CS" altLang="sr-Latn-RS" smtClean="0"/>
              <a:t>za vožnju krana po šinama</a:t>
            </a:r>
          </a:p>
          <a:p>
            <a:pPr eaLnBrk="1" hangingPunct="1"/>
            <a:r>
              <a:rPr lang="sr-Latn-CS" altLang="sr-Latn-RS" smtClean="0"/>
              <a:t>Služe za manipulaciju po radionici i pokrivaju cijelu osnovu hale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p:txBody>
          <a:bodyPr/>
          <a:lstStyle/>
          <a:p>
            <a:pPr eaLnBrk="1" hangingPunct="1"/>
            <a:r>
              <a:rPr lang="en-US" altLang="sr-Latn-RS" smtClean="0"/>
              <a:t>MOSNI</a:t>
            </a:r>
            <a:br>
              <a:rPr lang="en-US" altLang="sr-Latn-RS" smtClean="0"/>
            </a:br>
            <a:r>
              <a:rPr lang="en-US" altLang="sr-Latn-RS" smtClean="0"/>
              <a:t> KRANOVI</a:t>
            </a:r>
          </a:p>
        </p:txBody>
      </p:sp>
      <p:sp>
        <p:nvSpPr>
          <p:cNvPr id="303109" name="Rectangle 5"/>
          <p:cNvSpPr>
            <a:spLocks noGrp="1" noChangeArrowheads="1"/>
          </p:cNvSpPr>
          <p:nvPr>
            <p:ph idx="1"/>
          </p:nvPr>
        </p:nvSpPr>
        <p:spPr/>
        <p:txBody>
          <a:bodyPr/>
          <a:lstStyle/>
          <a:p>
            <a:pPr eaLnBrk="1" hangingPunct="1">
              <a:defRPr/>
            </a:pPr>
            <a:endParaRPr lang="sr-Latn-RS" altLang="sr-Latn-RS" smtClean="0"/>
          </a:p>
        </p:txBody>
      </p:sp>
      <p:pic>
        <p:nvPicPr>
          <p:cNvPr id="15364" name="Picture 6" descr="mosni kr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538" y="692150"/>
            <a:ext cx="4464050" cy="334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7" descr="mosni kran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4437063"/>
            <a:ext cx="5362575" cy="21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8"/>
          <p:cNvSpPr>
            <a:spLocks noGrp="1" noChangeArrowheads="1"/>
          </p:cNvSpPr>
          <p:nvPr>
            <p:ph type="title"/>
          </p:nvPr>
        </p:nvSpPr>
        <p:spPr/>
        <p:txBody>
          <a:bodyPr/>
          <a:lstStyle/>
          <a:p>
            <a:pPr eaLnBrk="1" hangingPunct="1"/>
            <a:r>
              <a:rPr lang="sr-Latn-CS" altLang="sr-Latn-RS" smtClean="0"/>
              <a:t>Kabl kranovi</a:t>
            </a:r>
          </a:p>
        </p:txBody>
      </p:sp>
      <p:sp>
        <p:nvSpPr>
          <p:cNvPr id="267273" name="Rectangle 9"/>
          <p:cNvSpPr>
            <a:spLocks noGrp="1" noChangeArrowheads="1"/>
          </p:cNvSpPr>
          <p:nvPr>
            <p:ph type="body" idx="1"/>
          </p:nvPr>
        </p:nvSpPr>
        <p:spPr>
          <a:xfrm>
            <a:off x="1169988" y="1295400"/>
            <a:ext cx="7772400" cy="4765675"/>
          </a:xfrm>
        </p:spPr>
        <p:txBody>
          <a:bodyPr/>
          <a:lstStyle/>
          <a:p>
            <a:pPr eaLnBrk="1" hangingPunct="1">
              <a:lnSpc>
                <a:spcPct val="90000"/>
              </a:lnSpc>
            </a:pPr>
            <a:r>
              <a:rPr lang="sr-Latn-CS" altLang="sr-Latn-RS" sz="2200" smtClean="0"/>
              <a:t>Mašina sa cikličnim dejstvom. Koristi se:</a:t>
            </a:r>
          </a:p>
          <a:p>
            <a:pPr lvl="1" eaLnBrk="1" hangingPunct="1">
              <a:lnSpc>
                <a:spcPct val="90000"/>
              </a:lnSpc>
            </a:pPr>
            <a:r>
              <a:rPr lang="sr-Latn-CS" altLang="sr-Latn-RS" sz="2200" smtClean="0"/>
              <a:t>samo za rad na velikim objektima zbog visoke cijene montaže</a:t>
            </a:r>
          </a:p>
          <a:p>
            <a:pPr lvl="1" eaLnBrk="1" hangingPunct="1">
              <a:lnSpc>
                <a:spcPct val="90000"/>
              </a:lnSpc>
            </a:pPr>
            <a:r>
              <a:rPr lang="sr-Latn-CS" altLang="sr-Latn-RS" sz="2200" smtClean="0"/>
              <a:t>na objektima na kojima se ne mogu koristiti druga sredstva</a:t>
            </a:r>
          </a:p>
          <a:p>
            <a:pPr eaLnBrk="1" hangingPunct="1">
              <a:lnSpc>
                <a:spcPct val="90000"/>
              </a:lnSpc>
            </a:pPr>
            <a:r>
              <a:rPr lang="sr-Latn-CS" altLang="sr-Latn-RS" sz="2200" smtClean="0"/>
              <a:t>Sastoji se od dva tornja između kojih je razapeta sajla po kojoj ide “mačka” (rasponi do 1100 m, a nosivost do 250m), korpa za beton zapremine od 1,5 do 6,25 m3)</a:t>
            </a:r>
          </a:p>
          <a:p>
            <a:pPr eaLnBrk="1" hangingPunct="1">
              <a:lnSpc>
                <a:spcPct val="90000"/>
              </a:lnSpc>
            </a:pPr>
            <a:r>
              <a:rPr lang="sr-Latn-CS" altLang="sr-Latn-RS" sz="2200" smtClean="0"/>
              <a:t>U zavisnosti od pokretljivosti tornjeva (brzin</a:t>
            </a:r>
            <a:r>
              <a:rPr lang="en-GB" altLang="sr-Latn-RS" sz="2200" smtClean="0"/>
              <a:t>a </a:t>
            </a:r>
            <a:r>
              <a:rPr lang="sr-Latn-CS" altLang="sr-Latn-RS" sz="2200" smtClean="0"/>
              <a:t>kretanja 0,2 do 0,3 m/h), imamo</a:t>
            </a:r>
          </a:p>
          <a:p>
            <a:pPr lvl="1" eaLnBrk="1" hangingPunct="1">
              <a:lnSpc>
                <a:spcPct val="90000"/>
              </a:lnSpc>
            </a:pPr>
            <a:r>
              <a:rPr lang="sr-Latn-CS" altLang="sr-Latn-RS" sz="2200" smtClean="0"/>
              <a:t>nepokretan kabl kran</a:t>
            </a:r>
          </a:p>
          <a:p>
            <a:pPr lvl="1" eaLnBrk="1" hangingPunct="1">
              <a:lnSpc>
                <a:spcPct val="90000"/>
              </a:lnSpc>
            </a:pPr>
            <a:r>
              <a:rPr lang="sr-Latn-CS" altLang="sr-Latn-RS" sz="2200" smtClean="0"/>
              <a:t>kabl kran sa paralelnim stazama</a:t>
            </a:r>
          </a:p>
          <a:p>
            <a:pPr lvl="1" eaLnBrk="1" hangingPunct="1">
              <a:lnSpc>
                <a:spcPct val="90000"/>
              </a:lnSpc>
            </a:pPr>
            <a:r>
              <a:rPr lang="sr-Latn-CS" altLang="sr-Latn-RS" sz="2200" smtClean="0"/>
              <a:t>radijalno pokretan kabl kran</a:t>
            </a:r>
          </a:p>
          <a:p>
            <a:pPr lvl="1" eaLnBrk="1" hangingPunct="1">
              <a:lnSpc>
                <a:spcPct val="90000"/>
              </a:lnSpc>
            </a:pPr>
            <a:r>
              <a:rPr lang="sr-Latn-CS" altLang="sr-Latn-RS" sz="2200" smtClean="0"/>
              <a:t>kabl kran sa naginjanjem tornjeva (pendel kabl kran)</a:t>
            </a:r>
          </a:p>
          <a:p>
            <a:pPr eaLnBrk="1" hangingPunct="1">
              <a:lnSpc>
                <a:spcPct val="90000"/>
              </a:lnSpc>
            </a:pPr>
            <a:r>
              <a:rPr lang="sr-Latn-CS" altLang="sr-Latn-RS" sz="2200" smtClean="0"/>
              <a:t>Period montaže i probnog rada od 2 do 6 mjeseci</a:t>
            </a:r>
            <a:endParaRPr lang="en-GB" altLang="sr-Latn-RS" sz="2200" smtClean="0"/>
          </a:p>
          <a:p>
            <a:pPr eaLnBrk="1" hangingPunct="1">
              <a:lnSpc>
                <a:spcPct val="90000"/>
              </a:lnSpc>
            </a:pPr>
            <a:r>
              <a:rPr lang="en-GB" altLang="sr-Latn-RS" sz="2200" smtClean="0"/>
              <a:t>O</a:t>
            </a:r>
            <a:r>
              <a:rPr lang="sr-Latn-CS" altLang="sr-Latn-RS" sz="2200" smtClean="0"/>
              <a:t>bavez</a:t>
            </a:r>
            <a:r>
              <a:rPr lang="en-GB" altLang="sr-Latn-RS" sz="2200" smtClean="0"/>
              <a:t>a</a:t>
            </a:r>
            <a:r>
              <a:rPr lang="sr-Latn-CS" altLang="sr-Latn-RS" sz="2200" smtClean="0"/>
              <a:t>n </a:t>
            </a:r>
            <a:r>
              <a:rPr lang="en-GB" altLang="sr-Latn-RS" sz="2200" smtClean="0"/>
              <a:t>prora</a:t>
            </a:r>
            <a:r>
              <a:rPr lang="sr-Latn-CS" altLang="sr-Latn-RS" sz="2200" smtClean="0"/>
              <a:t>č</a:t>
            </a:r>
            <a:r>
              <a:rPr lang="en-GB" altLang="sr-Latn-RS" sz="2200" smtClean="0"/>
              <a:t>un</a:t>
            </a:r>
            <a:r>
              <a:rPr lang="sr-Latn-CS" altLang="sr-Latn-RS" sz="2200" smtClean="0"/>
              <a:t> ugiba</a:t>
            </a:r>
          </a:p>
          <a:p>
            <a:pPr eaLnBrk="1" hangingPunct="1">
              <a:lnSpc>
                <a:spcPct val="90000"/>
              </a:lnSpc>
            </a:pPr>
            <a:endParaRPr lang="sr-Latn-CS" altLang="sr-Latn-RS" sz="220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5" name="Rectangle 3"/>
          <p:cNvSpPr>
            <a:spLocks noGrp="1" noChangeArrowheads="1"/>
          </p:cNvSpPr>
          <p:nvPr>
            <p:ph type="body" idx="1"/>
          </p:nvPr>
        </p:nvSpPr>
        <p:spPr/>
        <p:txBody>
          <a:bodyPr/>
          <a:lstStyle/>
          <a:p>
            <a:pPr eaLnBrk="1" hangingPunct="1">
              <a:defRPr/>
            </a:pPr>
            <a:endParaRPr lang="sr-Latn-RS" altLang="sr-Latn-RS" smtClean="0"/>
          </a:p>
        </p:txBody>
      </p:sp>
      <p:pic>
        <p:nvPicPr>
          <p:cNvPr id="17411" name="Picture 5" descr="HeLesce_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79788"/>
            <a:ext cx="4643438" cy="347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8" descr="HeLesce_02"/>
          <p:cNvPicPr>
            <a:picLocks noChangeAspect="1" noChangeArrowheads="1"/>
          </p:cNvPicPr>
          <p:nvPr/>
        </p:nvPicPr>
        <p:blipFill>
          <a:blip r:embed="rId3">
            <a:extLst>
              <a:ext uri="{28A0092B-C50C-407E-A947-70E740481C1C}">
                <a14:useLocalDpi xmlns:a14="http://schemas.microsoft.com/office/drawing/2010/main" val="0"/>
              </a:ext>
            </a:extLst>
          </a:blip>
          <a:srcRect r="15903"/>
          <a:stretch>
            <a:fillRect/>
          </a:stretch>
        </p:blipFill>
        <p:spPr bwMode="auto">
          <a:xfrm>
            <a:off x="3851275" y="260350"/>
            <a:ext cx="385127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10" descr="HeLesce_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7763" y="3257550"/>
            <a:ext cx="2701925"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Rectangle 2"/>
          <p:cNvSpPr>
            <a:spLocks noGrp="1" noChangeArrowheads="1"/>
          </p:cNvSpPr>
          <p:nvPr>
            <p:ph type="title"/>
          </p:nvPr>
        </p:nvSpPr>
        <p:spPr/>
        <p:txBody>
          <a:bodyPr/>
          <a:lstStyle/>
          <a:p>
            <a:pPr eaLnBrk="1" hangingPunct="1"/>
            <a:r>
              <a:rPr lang="sr-Latn-CS" altLang="sr-Latn-RS" sz="3200" smtClean="0"/>
              <a:t>Kabl kranovi</a:t>
            </a:r>
            <a:br>
              <a:rPr lang="sr-Latn-CS" altLang="sr-Latn-RS" sz="3200" smtClean="0"/>
            </a:br>
            <a:r>
              <a:rPr lang="en-US" altLang="sr-Latn-RS" sz="1400" smtClean="0"/>
              <a:t>http://www.lcs-cablecranes.com/frontend/scripts/index.php?groupId=202&amp;setMainAreaTemplatePath=mainarea_productlist.html&amp;setLanguageId=2</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2"/>
          <p:cNvSpPr>
            <a:spLocks noGrp="1" noChangeArrowheads="1"/>
          </p:cNvSpPr>
          <p:nvPr>
            <p:ph type="title" sz="quarter"/>
          </p:nvPr>
        </p:nvSpPr>
        <p:spPr/>
        <p:txBody>
          <a:bodyPr/>
          <a:lstStyle/>
          <a:p>
            <a:pPr eaLnBrk="1" hangingPunct="1"/>
            <a:r>
              <a:rPr lang="sr-Latn-CS" altLang="sr-Latn-RS" smtClean="0"/>
              <a:t>KABL KRANOVI</a:t>
            </a:r>
            <a:endParaRPr lang="en-US" altLang="sr-Latn-RS" smtClean="0"/>
          </a:p>
        </p:txBody>
      </p:sp>
      <p:pic>
        <p:nvPicPr>
          <p:cNvPr id="18435" name="Picture 7" descr="leibislicht"/>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1476375" y="1268413"/>
            <a:ext cx="2921000" cy="1905000"/>
          </a:xfrm>
        </p:spPr>
      </p:pic>
      <p:pic>
        <p:nvPicPr>
          <p:cNvPr id="18436" name="Picture 11" descr="kabelkran_01"/>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5580063" y="1052513"/>
            <a:ext cx="2921000" cy="1905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37" name="Picture 16" descr="kabelkran_03"/>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1614488" y="4011613"/>
            <a:ext cx="2921000" cy="1905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38" name="Text Box 8"/>
          <p:cNvSpPr txBox="1">
            <a:spLocks noChangeArrowheads="1"/>
          </p:cNvSpPr>
          <p:nvPr/>
        </p:nvSpPr>
        <p:spPr bwMode="auto">
          <a:xfrm>
            <a:off x="827088" y="4437063"/>
            <a:ext cx="24479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50000"/>
              </a:spcBef>
              <a:buClrTx/>
              <a:buSzTx/>
              <a:buFontTx/>
              <a:buNone/>
            </a:pPr>
            <a:r>
              <a:rPr lang="en-US" altLang="sr-Latn-RS" sz="1000"/>
              <a:t> </a:t>
            </a:r>
          </a:p>
        </p:txBody>
      </p:sp>
      <p:sp>
        <p:nvSpPr>
          <p:cNvPr id="18439" name="Text Box 9"/>
          <p:cNvSpPr txBox="1">
            <a:spLocks noChangeArrowheads="1"/>
          </p:cNvSpPr>
          <p:nvPr/>
        </p:nvSpPr>
        <p:spPr bwMode="auto">
          <a:xfrm>
            <a:off x="971550" y="3284538"/>
            <a:ext cx="385127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r>
              <a:rPr lang="en-US" altLang="sr-Latn-RS" sz="1000" b="1"/>
              <a:t>Radial Travelling Cable Cranes</a:t>
            </a:r>
          </a:p>
          <a:p>
            <a:pPr eaLnBrk="1" hangingPunct="1">
              <a:spcBef>
                <a:spcPct val="0"/>
              </a:spcBef>
              <a:buClrTx/>
              <a:buSzTx/>
              <a:buFontTx/>
              <a:buNone/>
            </a:pPr>
            <a:r>
              <a:rPr lang="en-US" altLang="sr-Latn-RS" sz="1000"/>
              <a:t>Leibis Lichte, Germany - Two Cable Cranes, Radial Travelling on a Spherical Track - Lifting Capacity 20 tonnes - Span 614 meters </a:t>
            </a:r>
          </a:p>
        </p:txBody>
      </p:sp>
      <p:sp>
        <p:nvSpPr>
          <p:cNvPr id="18440" name="Text Box 14"/>
          <p:cNvSpPr txBox="1">
            <a:spLocks noChangeArrowheads="1"/>
          </p:cNvSpPr>
          <p:nvPr/>
        </p:nvSpPr>
        <p:spPr bwMode="auto">
          <a:xfrm>
            <a:off x="5364163" y="3068638"/>
            <a:ext cx="3600450" cy="7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50000"/>
              </a:spcBef>
              <a:buClrTx/>
              <a:buSzTx/>
              <a:buFontTx/>
              <a:buNone/>
            </a:pPr>
            <a:r>
              <a:rPr lang="en-US" altLang="sr-Latn-RS" sz="1000" b="1"/>
              <a:t>Parallel Travelling Cable Cranes</a:t>
            </a:r>
          </a:p>
          <a:p>
            <a:pPr eaLnBrk="1" hangingPunct="1">
              <a:spcBef>
                <a:spcPct val="50000"/>
              </a:spcBef>
              <a:buClrTx/>
              <a:buSzTx/>
              <a:buFontTx/>
              <a:buNone/>
            </a:pPr>
            <a:r>
              <a:rPr lang="en-US" altLang="sr-Latn-RS" sz="1000"/>
              <a:t>High Capacity Cable Cranes for Deriner Dam, Turkey - Type: Parallel Travelling with Machine Car and Counter Carriage - Lifting Capacity: 28 tonnes, Span 740 meters </a:t>
            </a:r>
          </a:p>
        </p:txBody>
      </p:sp>
      <p:sp>
        <p:nvSpPr>
          <p:cNvPr id="18441" name="Text Box 19"/>
          <p:cNvSpPr txBox="1">
            <a:spLocks noChangeArrowheads="1"/>
          </p:cNvSpPr>
          <p:nvPr/>
        </p:nvSpPr>
        <p:spPr bwMode="auto">
          <a:xfrm>
            <a:off x="1835150" y="6092825"/>
            <a:ext cx="275748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r>
              <a:rPr lang="en-US" altLang="sr-Latn-RS" sz="1000"/>
              <a:t>Cable Cranes on the site of the Kölnbreinsperre, Malta Dam, Austria - Payload 26 tonnes each - Span 780 m </a:t>
            </a:r>
          </a:p>
        </p:txBody>
      </p:sp>
      <p:pic>
        <p:nvPicPr>
          <p:cNvPr id="18442" name="Picture 21" descr="kabelkran_04"/>
          <p:cNvPicPr>
            <a:picLocks noGrp="1" noChangeAspect="1" noChangeArrowheads="1"/>
          </p:cNvPicPr>
          <p:nvPr>
            <p:ph sz="quarter" idx="4"/>
          </p:nvPr>
        </p:nvPicPr>
        <p:blipFill>
          <a:blip r:embed="rId6">
            <a:extLst>
              <a:ext uri="{28A0092B-C50C-407E-A947-70E740481C1C}">
                <a14:useLocalDpi xmlns:a14="http://schemas.microsoft.com/office/drawing/2010/main" val="0"/>
              </a:ext>
            </a:extLst>
          </a:blip>
          <a:srcRect/>
          <a:stretch>
            <a:fillRect/>
          </a:stretch>
        </p:blipFill>
        <p:spPr>
          <a:xfrm>
            <a:off x="5576888" y="4011613"/>
            <a:ext cx="2921000" cy="1905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43" name="Text Box 24"/>
          <p:cNvSpPr txBox="1">
            <a:spLocks noChangeArrowheads="1"/>
          </p:cNvSpPr>
          <p:nvPr/>
        </p:nvSpPr>
        <p:spPr bwMode="auto">
          <a:xfrm>
            <a:off x="5992813" y="59690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endParaRPr lang="sr-Latn-RS" altLang="sr-Latn-RS"/>
          </a:p>
        </p:txBody>
      </p:sp>
      <p:sp>
        <p:nvSpPr>
          <p:cNvPr id="18444" name="Text Box 27"/>
          <p:cNvSpPr txBox="1">
            <a:spLocks noChangeArrowheads="1"/>
          </p:cNvSpPr>
          <p:nvPr/>
        </p:nvSpPr>
        <p:spPr bwMode="auto">
          <a:xfrm>
            <a:off x="5219700" y="6165850"/>
            <a:ext cx="36353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r>
              <a:rPr lang="en-US" altLang="sr-Latn-RS" sz="1000"/>
              <a:t>Two Luffing Tower Type Cable Cranes for Three Gorges Dam, China - Lifting Capacity 20 / 25 tonnes - Span 1416 meters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6"/>
          <p:cNvSpPr>
            <a:spLocks noGrp="1" noChangeArrowheads="1"/>
          </p:cNvSpPr>
          <p:nvPr>
            <p:ph type="title"/>
          </p:nvPr>
        </p:nvSpPr>
        <p:spPr/>
        <p:txBody>
          <a:bodyPr/>
          <a:lstStyle/>
          <a:p>
            <a:pPr eaLnBrk="1" hangingPunct="1"/>
            <a:r>
              <a:rPr lang="sr-Latn-CS" altLang="sr-Latn-RS" smtClean="0"/>
              <a:t>Derik kranovi</a:t>
            </a:r>
          </a:p>
        </p:txBody>
      </p:sp>
      <p:sp>
        <p:nvSpPr>
          <p:cNvPr id="270343" name="Rectangle 7"/>
          <p:cNvSpPr>
            <a:spLocks noGrp="1" noChangeArrowheads="1"/>
          </p:cNvSpPr>
          <p:nvPr>
            <p:ph type="body" idx="1"/>
          </p:nvPr>
        </p:nvSpPr>
        <p:spPr/>
        <p:txBody>
          <a:bodyPr/>
          <a:lstStyle/>
          <a:p>
            <a:pPr eaLnBrk="1" hangingPunct="1">
              <a:lnSpc>
                <a:spcPct val="90000"/>
              </a:lnSpc>
              <a:defRPr/>
            </a:pPr>
            <a:r>
              <a:rPr lang="sr-Latn-CS" altLang="sr-Latn-RS" sz="2100" smtClean="0"/>
              <a:t>Mašina sa cikličnim dejstvom</a:t>
            </a:r>
          </a:p>
          <a:p>
            <a:pPr eaLnBrk="1" hangingPunct="1">
              <a:lnSpc>
                <a:spcPct val="90000"/>
              </a:lnSpc>
              <a:defRPr/>
            </a:pPr>
            <a:r>
              <a:rPr lang="sr-Latn-CS" altLang="sr-Latn-RS" sz="2100" smtClean="0"/>
              <a:t>Konstrukcija uglavnom čelična:</a:t>
            </a:r>
          </a:p>
          <a:p>
            <a:pPr lvl="1" eaLnBrk="1" hangingPunct="1">
              <a:lnSpc>
                <a:spcPct val="90000"/>
              </a:lnSpc>
              <a:defRPr/>
            </a:pPr>
            <a:r>
              <a:rPr lang="sr-Latn-CS" altLang="sr-Latn-RS" sz="2100" smtClean="0"/>
              <a:t>vertikalni jarbol na ležaju sa zglobom koji mu omogućuje okretanje oko svoje osovine</a:t>
            </a:r>
          </a:p>
          <a:p>
            <a:pPr lvl="1" eaLnBrk="1" hangingPunct="1">
              <a:lnSpc>
                <a:spcPct val="90000"/>
              </a:lnSpc>
              <a:defRPr/>
            </a:pPr>
            <a:r>
              <a:rPr lang="sr-Latn-CS" altLang="sr-Latn-RS" sz="2100" smtClean="0"/>
              <a:t>ankeri ili krakovi za podupiranje jarbola</a:t>
            </a:r>
          </a:p>
          <a:p>
            <a:pPr lvl="1" eaLnBrk="1" hangingPunct="1">
              <a:lnSpc>
                <a:spcPct val="90000"/>
              </a:lnSpc>
              <a:defRPr/>
            </a:pPr>
            <a:r>
              <a:rPr lang="sr-Latn-CS" altLang="sr-Latn-RS" sz="2100" smtClean="0"/>
              <a:t>katarka povezana u donjem dijelu sa jarbolom</a:t>
            </a:r>
          </a:p>
          <a:p>
            <a:pPr lvl="1" eaLnBrk="1" hangingPunct="1">
              <a:lnSpc>
                <a:spcPct val="90000"/>
              </a:lnSpc>
              <a:defRPr/>
            </a:pPr>
            <a:r>
              <a:rPr lang="sr-Latn-CS" altLang="sr-Latn-RS" sz="2100" smtClean="0"/>
              <a:t>uže koje vezuje vrh katarke sa vrhom jarbola preko koturača</a:t>
            </a:r>
          </a:p>
          <a:p>
            <a:pPr eaLnBrk="1" hangingPunct="1">
              <a:lnSpc>
                <a:spcPct val="90000"/>
              </a:lnSpc>
              <a:defRPr/>
            </a:pPr>
            <a:r>
              <a:rPr lang="sr-Latn-CS" altLang="sr-Latn-RS" sz="2100" smtClean="0"/>
              <a:t>Mogućnost pokreta:</a:t>
            </a:r>
          </a:p>
          <a:p>
            <a:pPr lvl="1" eaLnBrk="1" hangingPunct="1">
              <a:lnSpc>
                <a:spcPct val="90000"/>
              </a:lnSpc>
              <a:defRPr/>
            </a:pPr>
            <a:r>
              <a:rPr lang="sr-Latn-CS" altLang="sr-Latn-RS" sz="2100" smtClean="0"/>
              <a:t>obrtanje jarbola oko svoje ose (zajedno sa katarkom)</a:t>
            </a:r>
          </a:p>
          <a:p>
            <a:pPr lvl="1" eaLnBrk="1" hangingPunct="1">
              <a:lnSpc>
                <a:spcPct val="90000"/>
              </a:lnSpc>
              <a:defRPr/>
            </a:pPr>
            <a:r>
              <a:rPr lang="sr-Latn-CS" altLang="sr-Latn-RS" sz="2100" smtClean="0"/>
              <a:t>spuštanje i dizanje katarke</a:t>
            </a:r>
          </a:p>
          <a:p>
            <a:pPr lvl="1" eaLnBrk="1" hangingPunct="1">
              <a:lnSpc>
                <a:spcPct val="90000"/>
              </a:lnSpc>
              <a:defRPr/>
            </a:pPr>
            <a:r>
              <a:rPr lang="sr-Latn-CS" altLang="sr-Latn-RS" sz="2100" smtClean="0"/>
              <a:t>spuštanje i dizanje tereta</a:t>
            </a:r>
          </a:p>
          <a:p>
            <a:pPr eaLnBrk="1" hangingPunct="1">
              <a:lnSpc>
                <a:spcPct val="90000"/>
              </a:lnSpc>
              <a:defRPr/>
            </a:pPr>
            <a:r>
              <a:rPr lang="sr-Latn-CS" altLang="sr-Latn-RS" sz="2100" smtClean="0"/>
              <a:t>Nosivost do 30t domet 80 m</a:t>
            </a:r>
          </a:p>
          <a:p>
            <a:pPr eaLnBrk="1" hangingPunct="1">
              <a:lnSpc>
                <a:spcPct val="90000"/>
              </a:lnSpc>
              <a:defRPr/>
            </a:pPr>
            <a:r>
              <a:rPr lang="sr-Latn-CS" altLang="sr-Latn-RS" sz="2100" smtClean="0"/>
              <a:t>Primjena kod  izgradnje vitkih lučnih brana, montaže mostova, montaže čeličnih hala ili montažne gradnje sa prefabrikovanim elementima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tLang="sr-Latn-RS" smtClean="0"/>
              <a:t>DERIK KRAN</a:t>
            </a:r>
          </a:p>
        </p:txBody>
      </p:sp>
      <p:pic>
        <p:nvPicPr>
          <p:cNvPr id="20483" name="Picture 5" descr="DERIK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825" y="4221163"/>
            <a:ext cx="3671888"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6" descr="DERIK 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1125538"/>
            <a:ext cx="3024188"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Content Placeholder 2"/>
          <p:cNvPicPr>
            <a:picLocks noGrp="1" noChangeAspect="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067175" y="476250"/>
            <a:ext cx="4837113" cy="3633788"/>
          </a:xfrm>
        </p:spPr>
      </p:pic>
      <p:pic>
        <p:nvPicPr>
          <p:cNvPr id="20486" name="Content Placeholder 4"/>
          <p:cNvPicPr>
            <a:picLocks noGrp="1" noChangeAspect="1"/>
          </p:cNvPicPr>
          <p:nvPr>
            <p:ph sz="half" idx="1"/>
          </p:nvPr>
        </p:nvPicPr>
        <p:blipFill>
          <a:blip r:embed="rId5">
            <a:extLst>
              <a:ext uri="{28A0092B-C50C-407E-A947-70E740481C1C}">
                <a14:useLocalDpi xmlns:a14="http://schemas.microsoft.com/office/drawing/2010/main" val="0"/>
              </a:ext>
            </a:extLst>
          </a:blip>
          <a:srcRect/>
          <a:stretch>
            <a:fillRect/>
          </a:stretch>
        </p:blipFill>
        <p:spPr>
          <a:xfrm>
            <a:off x="395288" y="4110038"/>
            <a:ext cx="4467225" cy="255905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sr-Latn-CS" altLang="sr-Latn-RS" smtClean="0">
                <a:solidFill>
                  <a:srgbClr val="FF0000"/>
                </a:solidFill>
              </a:rPr>
              <a:t>Autodizalice</a:t>
            </a:r>
          </a:p>
        </p:txBody>
      </p:sp>
      <p:sp>
        <p:nvSpPr>
          <p:cNvPr id="101381" name="Rectangle 5"/>
          <p:cNvSpPr>
            <a:spLocks noGrp="1" noChangeArrowheads="1"/>
          </p:cNvSpPr>
          <p:nvPr>
            <p:ph type="body" idx="1"/>
          </p:nvPr>
        </p:nvSpPr>
        <p:spPr/>
        <p:txBody>
          <a:bodyPr/>
          <a:lstStyle/>
          <a:p>
            <a:pPr eaLnBrk="1" hangingPunct="1">
              <a:lnSpc>
                <a:spcPct val="90000"/>
              </a:lnSpc>
              <a:defRPr/>
            </a:pPr>
            <a:r>
              <a:rPr lang="sr-Latn-CS" altLang="sr-Latn-RS" smtClean="0"/>
              <a:t>Mašina sa cikličnim dejstvom</a:t>
            </a:r>
          </a:p>
          <a:p>
            <a:pPr eaLnBrk="1" hangingPunct="1">
              <a:lnSpc>
                <a:spcPct val="90000"/>
              </a:lnSpc>
              <a:defRPr/>
            </a:pPr>
            <a:r>
              <a:rPr lang="sr-Latn-CS" altLang="sr-Latn-RS" smtClean="0"/>
              <a:t>Koristi se za podizanje velikih tereta i za male obime posla</a:t>
            </a:r>
          </a:p>
          <a:p>
            <a:pPr eaLnBrk="1" hangingPunct="1">
              <a:lnSpc>
                <a:spcPct val="90000"/>
              </a:lnSpc>
              <a:defRPr/>
            </a:pPr>
            <a:r>
              <a:rPr lang="sr-Latn-CS" altLang="sr-Latn-RS" smtClean="0"/>
              <a:t>Sastoji se od kamionske šasije na kojoj je montirana dizalica velike nosivosti</a:t>
            </a:r>
          </a:p>
          <a:p>
            <a:pPr eaLnBrk="1" hangingPunct="1">
              <a:lnSpc>
                <a:spcPct val="90000"/>
              </a:lnSpc>
              <a:defRPr/>
            </a:pPr>
            <a:r>
              <a:rPr lang="sr-Latn-CS" altLang="sr-Latn-RS" smtClean="0"/>
              <a:t>Zbog dobre pokretljivosti, dohvat može biti manji nego kod toranjske dizalice</a:t>
            </a:r>
          </a:p>
          <a:p>
            <a:pPr eaLnBrk="1" hangingPunct="1">
              <a:lnSpc>
                <a:spcPct val="90000"/>
              </a:lnSpc>
              <a:defRPr/>
            </a:pPr>
            <a:r>
              <a:rPr lang="sr-Latn-CS" altLang="sr-Latn-RS" smtClean="0"/>
              <a:t>Nosivosti od 30 do 4000 KN</a:t>
            </a:r>
          </a:p>
          <a:p>
            <a:pPr eaLnBrk="1" hangingPunct="1">
              <a:lnSpc>
                <a:spcPct val="90000"/>
              </a:lnSpc>
              <a:defRPr/>
            </a:pPr>
            <a:r>
              <a:rPr lang="sr-Latn-CS" altLang="sr-Latn-RS" smtClean="0"/>
              <a:t>Krak za podizanje je po pravilu teleskopski</a:t>
            </a:r>
          </a:p>
          <a:p>
            <a:pPr eaLnBrk="1" hangingPunct="1">
              <a:lnSpc>
                <a:spcPct val="90000"/>
              </a:lnSpc>
              <a:defRPr/>
            </a:pPr>
            <a:r>
              <a:rPr lang="sr-Latn-CS" altLang="sr-Latn-RS" smtClean="0"/>
              <a:t>Da bi se sprečilo preturanje, imaju stabilizatore koji povećavaju širinu oslanjanja</a:t>
            </a:r>
          </a:p>
          <a:p>
            <a:pPr eaLnBrk="1" hangingPunct="1">
              <a:lnSpc>
                <a:spcPct val="90000"/>
              </a:lnSpc>
              <a:defRPr/>
            </a:pPr>
            <a:r>
              <a:rPr lang="sr-Latn-CS" altLang="sr-Latn-RS" smtClean="0"/>
              <a:t>Mogu se kretati brzinom od 40 do 80 [km/h]</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pPr eaLnBrk="1" hangingPunct="1"/>
            <a:r>
              <a:rPr lang="sr-Latn-CS" altLang="sr-Latn-RS" smtClean="0"/>
              <a:t>MAŠINE ZA PRENOS I DIZANJE</a:t>
            </a:r>
          </a:p>
        </p:txBody>
      </p:sp>
      <p:sp>
        <p:nvSpPr>
          <p:cNvPr id="87047" name="Rectangle 7"/>
          <p:cNvSpPr>
            <a:spLocks noGrp="1" noChangeArrowheads="1"/>
          </p:cNvSpPr>
          <p:nvPr>
            <p:ph type="body" idx="1"/>
          </p:nvPr>
        </p:nvSpPr>
        <p:spPr/>
        <p:txBody>
          <a:bodyPr/>
          <a:lstStyle/>
          <a:p>
            <a:pPr eaLnBrk="1" hangingPunct="1">
              <a:defRPr/>
            </a:pPr>
            <a:r>
              <a:rPr lang="sr-Latn-CS" altLang="sr-Latn-RS" smtClean="0"/>
              <a:t>Mašine namijenjene unutrašnjem (gradilišnom) transportu</a:t>
            </a:r>
            <a:r>
              <a:rPr lang="en-GB" altLang="sr-Latn-RS" smtClean="0"/>
              <a:t> </a:t>
            </a:r>
            <a:r>
              <a:rPr lang="sr-Latn-CS" altLang="sr-Latn-RS" smtClean="0"/>
              <a:t>(horizontalni i vertikalni)</a:t>
            </a:r>
          </a:p>
          <a:p>
            <a:pPr lvl="1" eaLnBrk="1" hangingPunct="1">
              <a:defRPr/>
            </a:pPr>
            <a:r>
              <a:rPr lang="sr-Latn-CS" altLang="sr-Latn-RS" smtClean="0"/>
              <a:t>Toranjske dizalice</a:t>
            </a:r>
          </a:p>
          <a:p>
            <a:pPr lvl="1" eaLnBrk="1" hangingPunct="1">
              <a:defRPr/>
            </a:pPr>
            <a:r>
              <a:rPr lang="sr-Latn-CS" altLang="sr-Latn-RS" smtClean="0"/>
              <a:t>Kranovi</a:t>
            </a:r>
          </a:p>
          <a:p>
            <a:pPr lvl="2" eaLnBrk="1" hangingPunct="1">
              <a:defRPr/>
            </a:pPr>
            <a:r>
              <a:rPr lang="sr-Latn-CS" altLang="sr-Latn-RS" smtClean="0"/>
              <a:t>Portalni kranovi</a:t>
            </a:r>
          </a:p>
          <a:p>
            <a:pPr lvl="2" eaLnBrk="1" hangingPunct="1">
              <a:defRPr/>
            </a:pPr>
            <a:r>
              <a:rPr lang="sr-Latn-CS" altLang="sr-Latn-RS" smtClean="0"/>
              <a:t>Mosni kranovi</a:t>
            </a:r>
          </a:p>
          <a:p>
            <a:pPr lvl="2" eaLnBrk="1" hangingPunct="1">
              <a:defRPr/>
            </a:pPr>
            <a:r>
              <a:rPr lang="sr-Latn-CS" altLang="sr-Latn-RS" smtClean="0"/>
              <a:t>Kabl kranovi</a:t>
            </a:r>
          </a:p>
          <a:p>
            <a:pPr lvl="2" eaLnBrk="1" hangingPunct="1">
              <a:defRPr/>
            </a:pPr>
            <a:r>
              <a:rPr lang="sr-Latn-CS" altLang="sr-Latn-RS" smtClean="0"/>
              <a:t>Derik kranovi</a:t>
            </a:r>
          </a:p>
          <a:p>
            <a:pPr lvl="1" eaLnBrk="1" hangingPunct="1">
              <a:defRPr/>
            </a:pPr>
            <a:r>
              <a:rPr lang="sr-Latn-CS" altLang="sr-Latn-RS" smtClean="0"/>
              <a:t>Autodizalice</a:t>
            </a:r>
          </a:p>
          <a:p>
            <a:pPr lvl="1" eaLnBrk="1" hangingPunct="1">
              <a:defRPr/>
            </a:pPr>
            <a:r>
              <a:rPr lang="sr-Latn-CS" altLang="sr-Latn-RS" smtClean="0"/>
              <a:t>Pumpe za beton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0"/>
          <p:cNvSpPr>
            <a:spLocks noGrp="1" noChangeArrowheads="1"/>
          </p:cNvSpPr>
          <p:nvPr>
            <p:ph type="title"/>
          </p:nvPr>
        </p:nvSpPr>
        <p:spPr/>
        <p:txBody>
          <a:bodyPr/>
          <a:lstStyle/>
          <a:p>
            <a:pPr eaLnBrk="1" hangingPunct="1"/>
            <a:r>
              <a:rPr lang="sr-Latn-CS" altLang="sr-Latn-RS" smtClean="0"/>
              <a:t>Autodizalice</a:t>
            </a:r>
            <a:endParaRPr lang="en-GB" altLang="sr-Latn-RS" smtClean="0"/>
          </a:p>
        </p:txBody>
      </p:sp>
      <p:pic>
        <p:nvPicPr>
          <p:cNvPr id="22531" name="Picture 12" descr="Untitled-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1125538"/>
            <a:ext cx="4824413" cy="342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3789363"/>
            <a:ext cx="4876800" cy="29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title"/>
          </p:nvPr>
        </p:nvSpPr>
        <p:spPr/>
        <p:txBody>
          <a:bodyPr/>
          <a:lstStyle/>
          <a:p>
            <a:pPr eaLnBrk="1" hangingPunct="1"/>
            <a:r>
              <a:rPr lang="sr-Latn-CS" altLang="sr-Latn-RS" smtClean="0"/>
              <a:t>Autodizalice</a:t>
            </a:r>
          </a:p>
        </p:txBody>
      </p:sp>
      <p:sp>
        <p:nvSpPr>
          <p:cNvPr id="103431" name="Rectangle 7"/>
          <p:cNvSpPr>
            <a:spLocks noGrp="1" noChangeArrowheads="1"/>
          </p:cNvSpPr>
          <p:nvPr>
            <p:ph type="body" idx="1"/>
          </p:nvPr>
        </p:nvSpPr>
        <p:spPr/>
        <p:txBody>
          <a:bodyPr/>
          <a:lstStyle/>
          <a:p>
            <a:pPr eaLnBrk="1" hangingPunct="1">
              <a:defRPr/>
            </a:pPr>
            <a:r>
              <a:rPr lang="sr-Latn-CS" altLang="sr-Latn-RS" smtClean="0"/>
              <a:t>Pogon je dizalice je obično kombinovan - hidraulički i mehanički</a:t>
            </a:r>
          </a:p>
          <a:p>
            <a:pPr eaLnBrk="1" hangingPunct="1">
              <a:defRPr/>
            </a:pPr>
            <a:r>
              <a:rPr lang="sr-Latn-CS" altLang="sr-Latn-RS" smtClean="0"/>
              <a:t>Za zaštitu od preoterećenja postoje posebni osigurači</a:t>
            </a:r>
          </a:p>
          <a:p>
            <a:pPr eaLnBrk="1" hangingPunct="1">
              <a:defRPr/>
            </a:pPr>
            <a:r>
              <a:rPr lang="sr-Latn-CS" altLang="sr-Latn-RS" smtClean="0"/>
              <a:t>Postoje i posebni terenski modeli</a:t>
            </a:r>
          </a:p>
          <a:p>
            <a:pPr eaLnBrk="1" hangingPunct="1">
              <a:defRPr/>
            </a:pPr>
            <a:r>
              <a:rPr lang="sr-Latn-CS" altLang="sr-Latn-RS" smtClean="0"/>
              <a:t>Dizalice se ne mogu pomerati tokom podizanja tereta</a:t>
            </a:r>
          </a:p>
          <a:p>
            <a:pPr eaLnBrk="1" hangingPunct="1">
              <a:defRPr/>
            </a:pPr>
            <a:r>
              <a:rPr lang="sr-Latn-CS" altLang="sr-Latn-RS" smtClean="0"/>
              <a:t>Ako je potrebno pomeranje pod teretom, koriste se specijalni modeli sa gusenicama</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pPr eaLnBrk="1" hangingPunct="1"/>
            <a:r>
              <a:rPr lang="sr-Latn-CS" altLang="sr-Latn-RS" smtClean="0"/>
              <a:t>Vrijeme ciklusa</a:t>
            </a:r>
          </a:p>
        </p:txBody>
      </p:sp>
      <p:sp>
        <p:nvSpPr>
          <p:cNvPr id="104453" name="Rectangle 5"/>
          <p:cNvSpPr>
            <a:spLocks noGrp="1" noChangeArrowheads="1"/>
          </p:cNvSpPr>
          <p:nvPr>
            <p:ph type="body" sz="half" idx="1"/>
          </p:nvPr>
        </p:nvSpPr>
        <p:spPr/>
        <p:txBody>
          <a:bodyPr/>
          <a:lstStyle/>
          <a:p>
            <a:pPr eaLnBrk="1" hangingPunct="1">
              <a:lnSpc>
                <a:spcPct val="90000"/>
              </a:lnSpc>
              <a:defRPr/>
            </a:pPr>
            <a:r>
              <a:rPr lang="sr-Latn-CS" altLang="sr-Latn-RS" sz="2000" smtClean="0"/>
              <a:t>Operacije</a:t>
            </a:r>
          </a:p>
          <a:p>
            <a:pPr lvl="1" eaLnBrk="1" hangingPunct="1">
              <a:lnSpc>
                <a:spcPct val="90000"/>
              </a:lnSpc>
              <a:defRPr/>
            </a:pPr>
            <a:r>
              <a:rPr lang="sr-Latn-CS" altLang="sr-Latn-RS" sz="2000" smtClean="0"/>
              <a:t>zahvatanje tereta</a:t>
            </a:r>
          </a:p>
          <a:p>
            <a:pPr lvl="1" eaLnBrk="1" hangingPunct="1">
              <a:lnSpc>
                <a:spcPct val="90000"/>
              </a:lnSpc>
              <a:defRPr/>
            </a:pPr>
            <a:r>
              <a:rPr lang="sr-Latn-CS" altLang="sr-Latn-RS" sz="2000" smtClean="0"/>
              <a:t>dizanje</a:t>
            </a:r>
          </a:p>
          <a:p>
            <a:pPr lvl="1" eaLnBrk="1" hangingPunct="1">
              <a:lnSpc>
                <a:spcPct val="90000"/>
              </a:lnSpc>
              <a:defRPr/>
            </a:pPr>
            <a:r>
              <a:rPr lang="sr-Latn-CS" altLang="sr-Latn-RS" sz="2000" smtClean="0"/>
              <a:t>izduženje kraka</a:t>
            </a:r>
          </a:p>
          <a:p>
            <a:pPr lvl="1" eaLnBrk="1" hangingPunct="1">
              <a:lnSpc>
                <a:spcPct val="90000"/>
              </a:lnSpc>
              <a:defRPr/>
            </a:pPr>
            <a:r>
              <a:rPr lang="sr-Latn-CS" altLang="sr-Latn-RS" sz="2000" smtClean="0"/>
              <a:t>okretanje kraka</a:t>
            </a:r>
            <a:endParaRPr lang="en-US" altLang="sr-Latn-RS" sz="2000" smtClean="0"/>
          </a:p>
          <a:p>
            <a:pPr lvl="1" eaLnBrk="1" hangingPunct="1">
              <a:lnSpc>
                <a:spcPct val="90000"/>
              </a:lnSpc>
              <a:defRPr/>
            </a:pPr>
            <a:r>
              <a:rPr lang="en-US" altLang="sr-Latn-RS" sz="2000" smtClean="0">
                <a:solidFill>
                  <a:schemeClr val="folHlink"/>
                </a:solidFill>
              </a:rPr>
              <a:t>kretanje dizalice</a:t>
            </a:r>
            <a:endParaRPr lang="sr-Latn-CS" altLang="sr-Latn-RS" sz="2000" smtClean="0">
              <a:solidFill>
                <a:schemeClr val="folHlink"/>
              </a:solidFill>
            </a:endParaRPr>
          </a:p>
          <a:p>
            <a:pPr lvl="1" eaLnBrk="1" hangingPunct="1">
              <a:lnSpc>
                <a:spcPct val="90000"/>
              </a:lnSpc>
              <a:defRPr/>
            </a:pPr>
            <a:r>
              <a:rPr lang="sr-Latn-CS" altLang="sr-Latn-RS" sz="2000" smtClean="0"/>
              <a:t>spuštanje tereta</a:t>
            </a:r>
          </a:p>
          <a:p>
            <a:pPr lvl="1" eaLnBrk="1" hangingPunct="1">
              <a:lnSpc>
                <a:spcPct val="90000"/>
              </a:lnSpc>
              <a:defRPr/>
            </a:pPr>
            <a:r>
              <a:rPr lang="sr-Latn-CS" altLang="sr-Latn-RS" sz="2000" smtClean="0"/>
              <a:t>istovar</a:t>
            </a:r>
          </a:p>
          <a:p>
            <a:pPr lvl="1" eaLnBrk="1" hangingPunct="1">
              <a:lnSpc>
                <a:spcPct val="90000"/>
              </a:lnSpc>
              <a:defRPr/>
            </a:pPr>
            <a:r>
              <a:rPr lang="sr-Latn-CS" altLang="sr-Latn-RS" sz="2000" smtClean="0"/>
              <a:t>dizanje praznog suda</a:t>
            </a:r>
          </a:p>
          <a:p>
            <a:pPr lvl="1" eaLnBrk="1" hangingPunct="1">
              <a:lnSpc>
                <a:spcPct val="90000"/>
              </a:lnSpc>
              <a:defRPr/>
            </a:pPr>
            <a:r>
              <a:rPr lang="sr-Latn-CS" altLang="sr-Latn-RS" sz="2000" smtClean="0"/>
              <a:t>okretanje kraka </a:t>
            </a:r>
            <a:endParaRPr lang="en-US" altLang="sr-Latn-RS" sz="2000" smtClean="0"/>
          </a:p>
          <a:p>
            <a:pPr lvl="1" eaLnBrk="1" hangingPunct="1">
              <a:lnSpc>
                <a:spcPct val="90000"/>
              </a:lnSpc>
              <a:defRPr/>
            </a:pPr>
            <a:r>
              <a:rPr lang="en-US" altLang="sr-Latn-RS" sz="2000" smtClean="0">
                <a:solidFill>
                  <a:schemeClr val="folHlink"/>
                </a:solidFill>
              </a:rPr>
              <a:t>kretanje dizalice</a:t>
            </a:r>
            <a:endParaRPr lang="sr-Latn-CS" altLang="sr-Latn-RS" sz="2000" smtClean="0">
              <a:solidFill>
                <a:schemeClr val="folHlink"/>
              </a:solidFill>
            </a:endParaRPr>
          </a:p>
          <a:p>
            <a:pPr lvl="1" eaLnBrk="1" hangingPunct="1">
              <a:lnSpc>
                <a:spcPct val="90000"/>
              </a:lnSpc>
              <a:defRPr/>
            </a:pPr>
            <a:r>
              <a:rPr lang="sr-Latn-CS" altLang="sr-Latn-RS" sz="2000" smtClean="0"/>
              <a:t>skraćenje kraka</a:t>
            </a:r>
          </a:p>
          <a:p>
            <a:pPr lvl="1" eaLnBrk="1" hangingPunct="1">
              <a:lnSpc>
                <a:spcPct val="90000"/>
              </a:lnSpc>
              <a:defRPr/>
            </a:pPr>
            <a:r>
              <a:rPr lang="sr-Latn-CS" altLang="sr-Latn-RS" sz="2000" smtClean="0"/>
              <a:t>spustanje praznog suda</a:t>
            </a:r>
          </a:p>
        </p:txBody>
      </p:sp>
      <p:sp>
        <p:nvSpPr>
          <p:cNvPr id="104454" name="Rectangle 6"/>
          <p:cNvSpPr>
            <a:spLocks noGrp="1" noChangeArrowheads="1"/>
          </p:cNvSpPr>
          <p:nvPr>
            <p:ph type="body" sz="half" idx="2"/>
          </p:nvPr>
        </p:nvSpPr>
        <p:spPr/>
        <p:txBody>
          <a:bodyPr/>
          <a:lstStyle/>
          <a:p>
            <a:pPr eaLnBrk="1" hangingPunct="1">
              <a:lnSpc>
                <a:spcPct val="90000"/>
              </a:lnSpc>
              <a:defRPr/>
            </a:pPr>
            <a:r>
              <a:rPr lang="sr-Latn-CS" altLang="sr-Latn-RS" sz="2000" smtClean="0"/>
              <a:t>Često se dizalica tako postavlja da nije neophodno skraćenje i izduženje kraka tokom svakog ciklusa</a:t>
            </a:r>
          </a:p>
          <a:p>
            <a:pPr eaLnBrk="1" hangingPunct="1">
              <a:lnSpc>
                <a:spcPct val="90000"/>
              </a:lnSpc>
              <a:defRPr/>
            </a:pPr>
            <a:r>
              <a:rPr lang="sr-Latn-CS" altLang="sr-Latn-RS" sz="2000" smtClean="0"/>
              <a:t>Vrijeme ciklusa se kreće od 50 do 400 sekundi </a:t>
            </a:r>
          </a:p>
          <a:p>
            <a:pPr eaLnBrk="1" hangingPunct="1">
              <a:lnSpc>
                <a:spcPct val="90000"/>
              </a:lnSpc>
              <a:defRPr/>
            </a:pPr>
            <a:r>
              <a:rPr lang="sr-Latn-CS" altLang="sr-Latn-RS" sz="2000" smtClean="0"/>
              <a:t>Vrijeme ciklusa zavisi i od daljine prenosa i vrste tereta koji se prenosi i brzine rada autodizalice</a:t>
            </a:r>
            <a:endParaRPr lang="en-GB" altLang="sr-Latn-RS" sz="200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title"/>
          </p:nvPr>
        </p:nvSpPr>
        <p:spPr/>
        <p:txBody>
          <a:bodyPr/>
          <a:lstStyle/>
          <a:p>
            <a:pPr eaLnBrk="1" hangingPunct="1"/>
            <a:r>
              <a:rPr lang="sr-Latn-CS" altLang="sr-Latn-RS" smtClean="0"/>
              <a:t>Praktični učinak autodizalice </a:t>
            </a:r>
          </a:p>
        </p:txBody>
      </p:sp>
      <p:sp>
        <p:nvSpPr>
          <p:cNvPr id="106504" name="Rectangle 8"/>
          <p:cNvSpPr>
            <a:spLocks noGrp="1" noChangeArrowheads="1"/>
          </p:cNvSpPr>
          <p:nvPr>
            <p:ph type="body" idx="1"/>
          </p:nvPr>
        </p:nvSpPr>
        <p:spPr/>
        <p:txBody>
          <a:bodyPr/>
          <a:lstStyle/>
          <a:p>
            <a:pPr eaLnBrk="1" hangingPunct="1">
              <a:defRPr/>
            </a:pPr>
            <a:r>
              <a:rPr lang="sr-Latn-CS" altLang="sr-Latn-RS" sz="2500" smtClean="0"/>
              <a:t>Radni organ je korpa u koju se smiješta teret</a:t>
            </a:r>
          </a:p>
          <a:p>
            <a:pPr eaLnBrk="1" hangingPunct="1">
              <a:defRPr/>
            </a:pPr>
            <a:r>
              <a:rPr lang="sr-Latn-CS" altLang="sr-Latn-RS" sz="2500" smtClean="0"/>
              <a:t>Radni organ može biti i kuka na koju se vješa teret</a:t>
            </a:r>
          </a:p>
          <a:p>
            <a:pPr eaLnBrk="1" hangingPunct="1">
              <a:defRPr/>
            </a:pPr>
            <a:r>
              <a:rPr lang="sr-Latn-CS" altLang="sr-Latn-RS" sz="2500" smtClean="0"/>
              <a:t>Tada se q izražava u KN i učinak se dobija u [KN/h]</a:t>
            </a:r>
          </a:p>
        </p:txBody>
      </p:sp>
      <p:graphicFrame>
        <p:nvGraphicFramePr>
          <p:cNvPr id="25604" name="Object 4"/>
          <p:cNvGraphicFramePr>
            <a:graphicFrameLocks noChangeAspect="1"/>
          </p:cNvGraphicFramePr>
          <p:nvPr/>
        </p:nvGraphicFramePr>
        <p:xfrm>
          <a:off x="2847975" y="3581400"/>
          <a:ext cx="3636963" cy="1419225"/>
        </p:xfrm>
        <a:graphic>
          <a:graphicData uri="http://schemas.openxmlformats.org/presentationml/2006/ole">
            <mc:AlternateContent xmlns:mc="http://schemas.openxmlformats.org/markup-compatibility/2006">
              <mc:Choice xmlns:v="urn:schemas-microsoft-com:vml" Requires="v">
                <p:oleObj spid="_x0000_s25608" name="Equation" r:id="rId3" imgW="1057358" imgH="380876" progId="Equation.3">
                  <p:embed/>
                </p:oleObj>
              </mc:Choice>
              <mc:Fallback>
                <p:oleObj name="Equation" r:id="rId3" imgW="1057358" imgH="380876"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7975" y="3581400"/>
                        <a:ext cx="3636963" cy="1419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sr-Latn-CS" altLang="sr-Latn-RS" smtClean="0"/>
              <a:t>Dizalice na gusjenicama</a:t>
            </a:r>
            <a:endParaRPr lang="en-GB" altLang="sr-Latn-RS" smtClean="0"/>
          </a:p>
        </p:txBody>
      </p:sp>
      <p:sp>
        <p:nvSpPr>
          <p:cNvPr id="280579" name="Rectangle 3"/>
          <p:cNvSpPr>
            <a:spLocks noGrp="1" noChangeArrowheads="1"/>
          </p:cNvSpPr>
          <p:nvPr>
            <p:ph type="body" idx="1"/>
          </p:nvPr>
        </p:nvSpPr>
        <p:spPr/>
        <p:txBody>
          <a:bodyPr/>
          <a:lstStyle/>
          <a:p>
            <a:pPr eaLnBrk="1" hangingPunct="1">
              <a:defRPr/>
            </a:pPr>
            <a:r>
              <a:rPr lang="sr-Latn-CS" altLang="sr-Latn-RS" smtClean="0"/>
              <a:t>Prvobitno nastale kao jedna varijanta univerzalnog bagera</a:t>
            </a:r>
          </a:p>
          <a:p>
            <a:pPr eaLnBrk="1" hangingPunct="1">
              <a:defRPr/>
            </a:pPr>
            <a:r>
              <a:rPr lang="sr-Latn-CS" altLang="sr-Latn-RS" smtClean="0"/>
              <a:t>Mašine se cikličnim dejstvom</a:t>
            </a:r>
          </a:p>
          <a:p>
            <a:pPr eaLnBrk="1" hangingPunct="1">
              <a:defRPr/>
            </a:pPr>
            <a:r>
              <a:rPr lang="sr-Latn-CS" altLang="sr-Latn-RS" smtClean="0"/>
              <a:t>Primjena za montažu u pokretu</a:t>
            </a:r>
          </a:p>
          <a:p>
            <a:pPr eaLnBrk="1" hangingPunct="1">
              <a:defRPr/>
            </a:pPr>
            <a:r>
              <a:rPr lang="sr-Latn-CS" altLang="sr-Latn-RS" smtClean="0"/>
              <a:t>Nosivost od 20 do 1000 t, domet u daljinu od 30 do 120 m, i u visinu od 50 do 200 m</a:t>
            </a:r>
            <a:endParaRPr lang="en-GB" altLang="sr-Latn-RS"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title"/>
          </p:nvPr>
        </p:nvSpPr>
        <p:spPr/>
        <p:txBody>
          <a:bodyPr/>
          <a:lstStyle/>
          <a:p>
            <a:pPr eaLnBrk="1" hangingPunct="1"/>
            <a:r>
              <a:rPr lang="en-GB" altLang="sr-Latn-RS" smtClean="0"/>
              <a:t>Dizalice na gusjenicama</a:t>
            </a:r>
          </a:p>
        </p:txBody>
      </p:sp>
      <p:pic>
        <p:nvPicPr>
          <p:cNvPr id="27651" name="Picture 8" descr="img_cke1100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23850" y="1270000"/>
            <a:ext cx="2657475" cy="53736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652" name="Picture 1"/>
          <p:cNvPicPr>
            <a:picLocks noChangeAspect="1"/>
          </p:cNvPicPr>
          <p:nvPr/>
        </p:nvPicPr>
        <p:blipFill>
          <a:blip r:embed="rId4">
            <a:extLst>
              <a:ext uri="{28A0092B-C50C-407E-A947-70E740481C1C}">
                <a14:useLocalDpi xmlns:a14="http://schemas.microsoft.com/office/drawing/2010/main" val="0"/>
              </a:ext>
            </a:extLst>
          </a:blip>
          <a:srcRect l="8498" r="9328"/>
          <a:stretch>
            <a:fillRect/>
          </a:stretch>
        </p:blipFill>
        <p:spPr bwMode="auto">
          <a:xfrm>
            <a:off x="2771775" y="3117850"/>
            <a:ext cx="2514600" cy="352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70488" y="1941513"/>
            <a:ext cx="3968750" cy="470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8"/>
          <p:cNvSpPr>
            <a:spLocks noGrp="1" noChangeArrowheads="1"/>
          </p:cNvSpPr>
          <p:nvPr>
            <p:ph type="title"/>
          </p:nvPr>
        </p:nvSpPr>
        <p:spPr/>
        <p:txBody>
          <a:bodyPr/>
          <a:lstStyle/>
          <a:p>
            <a:pPr eaLnBrk="1" hangingPunct="1"/>
            <a:r>
              <a:rPr lang="sr-Latn-CS" altLang="sr-Latn-RS" smtClean="0">
                <a:solidFill>
                  <a:schemeClr val="tx1"/>
                </a:solidFill>
              </a:rPr>
              <a:t>Pumpe za beton</a:t>
            </a:r>
          </a:p>
        </p:txBody>
      </p:sp>
      <p:sp>
        <p:nvSpPr>
          <p:cNvPr id="107529" name="Rectangle 9"/>
          <p:cNvSpPr>
            <a:spLocks noGrp="1" noChangeArrowheads="1"/>
          </p:cNvSpPr>
          <p:nvPr>
            <p:ph type="body" idx="1"/>
          </p:nvPr>
        </p:nvSpPr>
        <p:spPr/>
        <p:txBody>
          <a:bodyPr/>
          <a:lstStyle/>
          <a:p>
            <a:pPr eaLnBrk="1" hangingPunct="1">
              <a:lnSpc>
                <a:spcPct val="90000"/>
              </a:lnSpc>
              <a:defRPr/>
            </a:pPr>
            <a:r>
              <a:rPr lang="sr-Latn-CS" altLang="sr-Latn-RS" dirty="0" smtClean="0"/>
              <a:t>Koristi se za transport betona cijevnim vodovima</a:t>
            </a:r>
          </a:p>
          <a:p>
            <a:pPr eaLnBrk="1" hangingPunct="1">
              <a:lnSpc>
                <a:spcPct val="90000"/>
              </a:lnSpc>
              <a:defRPr/>
            </a:pPr>
            <a:r>
              <a:rPr lang="sr-Latn-CS" altLang="sr-Latn-RS" dirty="0" smtClean="0"/>
              <a:t>Potreban je posebno pripremljen, “plastičan” beton</a:t>
            </a:r>
          </a:p>
          <a:p>
            <a:pPr eaLnBrk="1" hangingPunct="1">
              <a:lnSpc>
                <a:spcPct val="90000"/>
              </a:lnSpc>
              <a:defRPr/>
            </a:pPr>
            <a:r>
              <a:rPr lang="sr-Latn-CS" altLang="sr-Latn-RS" dirty="0" smtClean="0"/>
              <a:t>Mogu biti :</a:t>
            </a:r>
          </a:p>
          <a:p>
            <a:pPr lvl="1" eaLnBrk="1" hangingPunct="1">
              <a:lnSpc>
                <a:spcPct val="90000"/>
              </a:lnSpc>
              <a:defRPr/>
            </a:pPr>
            <a:r>
              <a:rPr lang="sr-Latn-CS" altLang="sr-Latn-RS" dirty="0" smtClean="0"/>
              <a:t>stabilne, </a:t>
            </a:r>
          </a:p>
          <a:p>
            <a:pPr lvl="1" eaLnBrk="1" hangingPunct="1">
              <a:lnSpc>
                <a:spcPct val="90000"/>
              </a:lnSpc>
              <a:defRPr/>
            </a:pPr>
            <a:r>
              <a:rPr lang="sr-Latn-CS" altLang="sr-Latn-RS" dirty="0" smtClean="0"/>
              <a:t>prenosne i </a:t>
            </a:r>
          </a:p>
          <a:p>
            <a:pPr lvl="1" eaLnBrk="1" hangingPunct="1">
              <a:lnSpc>
                <a:spcPct val="90000"/>
              </a:lnSpc>
              <a:defRPr/>
            </a:pPr>
            <a:r>
              <a:rPr lang="sr-Latn-CS" altLang="sr-Latn-RS" dirty="0" smtClean="0"/>
              <a:t>samohodne</a:t>
            </a:r>
          </a:p>
          <a:p>
            <a:pPr eaLnBrk="1" hangingPunct="1">
              <a:lnSpc>
                <a:spcPct val="90000"/>
              </a:lnSpc>
              <a:defRPr/>
            </a:pPr>
            <a:r>
              <a:rPr lang="sr-Latn-CS" altLang="sr-Latn-RS" dirty="0" smtClean="0"/>
              <a:t>Stabilne pumpe pokreće električni motor a prenosne i pokretne dizel motor</a:t>
            </a:r>
          </a:p>
          <a:p>
            <a:pPr eaLnBrk="1" hangingPunct="1">
              <a:lnSpc>
                <a:spcPct val="90000"/>
              </a:lnSpc>
              <a:defRPr/>
            </a:pPr>
            <a:r>
              <a:rPr lang="sr-Latn-CS" altLang="sr-Latn-RS" dirty="0" smtClean="0"/>
              <a:t>Maksimalni dometi su 300 m u daljinu i 80 m u visinu, sa stalnom tendencijom povećanja i brzina kretanja do 80 km/h</a:t>
            </a:r>
          </a:p>
          <a:p>
            <a:pPr eaLnBrk="1" hangingPunct="1">
              <a:lnSpc>
                <a:spcPct val="90000"/>
              </a:lnSpc>
              <a:defRPr/>
            </a:pPr>
            <a:r>
              <a:rPr lang="sr-Latn-CS" altLang="sr-Latn-RS" dirty="0" smtClean="0"/>
              <a:t>Najčešće se koriste pumpe na šasiji kamiona, na dizel pogon, koje imaju znatno manji domet, ali su veoma pokretne</a:t>
            </a:r>
          </a:p>
          <a:p>
            <a:pPr eaLnBrk="1" hangingPunct="1">
              <a:lnSpc>
                <a:spcPct val="90000"/>
              </a:lnSpc>
              <a:defRPr/>
            </a:pPr>
            <a:endParaRPr lang="sr-Latn-CS" altLang="sr-Latn-R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sr-Latn-CS" altLang="sr-Latn-RS" smtClean="0"/>
              <a:t>Prenosne pumpe za beton</a:t>
            </a:r>
            <a:endParaRPr lang="en-GB" altLang="sr-Latn-RS" smtClean="0"/>
          </a:p>
        </p:txBody>
      </p:sp>
      <p:pic>
        <p:nvPicPr>
          <p:cNvPr id="29699" name="Picture 4" descr="Untitled-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1341438"/>
            <a:ext cx="6696075" cy="526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Group 12"/>
          <p:cNvGrpSpPr>
            <a:grpSpLocks/>
          </p:cNvGrpSpPr>
          <p:nvPr/>
        </p:nvGrpSpPr>
        <p:grpSpPr bwMode="auto">
          <a:xfrm>
            <a:off x="685800" y="2057400"/>
            <a:ext cx="8191500" cy="4586288"/>
            <a:chOff x="262" y="458"/>
            <a:chExt cx="5160" cy="2889"/>
          </a:xfrm>
        </p:grpSpPr>
        <p:pic>
          <p:nvPicPr>
            <p:cNvPr id="3072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 y="764"/>
              <a:ext cx="3999" cy="2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5" name="Text Box 4"/>
            <p:cNvSpPr txBox="1">
              <a:spLocks noChangeArrowheads="1"/>
            </p:cNvSpPr>
            <p:nvPr/>
          </p:nvSpPr>
          <p:spPr bwMode="auto">
            <a:xfrm>
              <a:off x="3078" y="458"/>
              <a:ext cx="234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r>
                <a:rPr lang="hr-HR" altLang="sr-Latn-RS" sz="1400" b="1">
                  <a:latin typeface="Arial" panose="020B0604020202020204" pitchFamily="34" charset="0"/>
                </a:rPr>
                <a:t>LIJEVAK ZA PRIHVAT SVJEŽEG BETONA</a:t>
              </a:r>
              <a:endParaRPr lang="en-GB" altLang="sr-Latn-RS" sz="1400" b="1">
                <a:latin typeface="Arial" panose="020B0604020202020204" pitchFamily="34" charset="0"/>
              </a:endParaRPr>
            </a:p>
          </p:txBody>
        </p:sp>
        <p:sp>
          <p:nvSpPr>
            <p:cNvPr id="30726" name="Text Box 5"/>
            <p:cNvSpPr txBox="1">
              <a:spLocks noChangeArrowheads="1"/>
            </p:cNvSpPr>
            <p:nvPr/>
          </p:nvSpPr>
          <p:spPr bwMode="auto">
            <a:xfrm>
              <a:off x="1204" y="3118"/>
              <a:ext cx="113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r>
                <a:rPr lang="hr-HR" altLang="sr-Latn-RS" sz="1400" b="1">
                  <a:latin typeface="Arial" panose="020B0604020202020204" pitchFamily="34" charset="0"/>
                </a:rPr>
                <a:t>POGONSKI SKLOP</a:t>
              </a:r>
              <a:endParaRPr lang="en-GB" altLang="sr-Latn-RS" sz="1400" b="1">
                <a:latin typeface="Arial" panose="020B0604020202020204" pitchFamily="34" charset="0"/>
              </a:endParaRPr>
            </a:p>
          </p:txBody>
        </p:sp>
        <p:sp>
          <p:nvSpPr>
            <p:cNvPr id="30727" name="Text Box 6"/>
            <p:cNvSpPr txBox="1">
              <a:spLocks noChangeArrowheads="1"/>
            </p:cNvSpPr>
            <p:nvPr/>
          </p:nvSpPr>
          <p:spPr bwMode="auto">
            <a:xfrm>
              <a:off x="2987" y="3155"/>
              <a:ext cx="210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r>
                <a:rPr lang="hr-HR" altLang="sr-Latn-RS" sz="1400" b="1">
                  <a:latin typeface="Arial" panose="020B0604020202020204" pitchFamily="34" charset="0"/>
                </a:rPr>
                <a:t>POGON ZA  POTISKIVANJE BETONA</a:t>
              </a:r>
              <a:endParaRPr lang="en-GB" altLang="sr-Latn-RS" sz="1400" b="1">
                <a:latin typeface="Arial" panose="020B0604020202020204" pitchFamily="34" charset="0"/>
              </a:endParaRPr>
            </a:p>
          </p:txBody>
        </p:sp>
        <p:sp>
          <p:nvSpPr>
            <p:cNvPr id="30728" name="Text Box 7"/>
            <p:cNvSpPr txBox="1">
              <a:spLocks noChangeArrowheads="1"/>
            </p:cNvSpPr>
            <p:nvPr/>
          </p:nvSpPr>
          <p:spPr bwMode="auto">
            <a:xfrm>
              <a:off x="262" y="476"/>
              <a:ext cx="168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r>
                <a:rPr lang="hr-HR" altLang="sr-Latn-RS" sz="1400" b="1">
                  <a:latin typeface="Arial" panose="020B0604020202020204" pitchFamily="34" charset="0"/>
                </a:rPr>
                <a:t>PRIKLJUČAK NA CJEVOVOD</a:t>
              </a:r>
              <a:endParaRPr lang="en-GB" altLang="sr-Latn-RS" sz="1400" b="1">
                <a:latin typeface="Arial" panose="020B0604020202020204" pitchFamily="34" charset="0"/>
              </a:endParaRPr>
            </a:p>
          </p:txBody>
        </p:sp>
        <p:sp>
          <p:nvSpPr>
            <p:cNvPr id="30729" name="Line 8"/>
            <p:cNvSpPr>
              <a:spLocks noChangeShapeType="1"/>
            </p:cNvSpPr>
            <p:nvPr/>
          </p:nvSpPr>
          <p:spPr bwMode="auto">
            <a:xfrm flipV="1">
              <a:off x="1728" y="1865"/>
              <a:ext cx="530" cy="1225"/>
            </a:xfrm>
            <a:prstGeom prst="line">
              <a:avLst/>
            </a:prstGeom>
            <a:noFill/>
            <a:ln w="381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0730" name="Line 9"/>
            <p:cNvSpPr>
              <a:spLocks noChangeShapeType="1"/>
            </p:cNvSpPr>
            <p:nvPr/>
          </p:nvSpPr>
          <p:spPr bwMode="auto">
            <a:xfrm flipH="1" flipV="1">
              <a:off x="3694" y="2295"/>
              <a:ext cx="283" cy="859"/>
            </a:xfrm>
            <a:prstGeom prst="line">
              <a:avLst/>
            </a:prstGeom>
            <a:noFill/>
            <a:ln w="381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0731" name="Line 10"/>
            <p:cNvSpPr>
              <a:spLocks noChangeShapeType="1"/>
            </p:cNvSpPr>
            <p:nvPr/>
          </p:nvSpPr>
          <p:spPr bwMode="auto">
            <a:xfrm flipH="1">
              <a:off x="3758" y="649"/>
              <a:ext cx="466" cy="759"/>
            </a:xfrm>
            <a:prstGeom prst="line">
              <a:avLst/>
            </a:prstGeom>
            <a:noFill/>
            <a:ln w="381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0732" name="Line 11"/>
            <p:cNvSpPr>
              <a:spLocks noChangeShapeType="1"/>
            </p:cNvSpPr>
            <p:nvPr/>
          </p:nvSpPr>
          <p:spPr bwMode="auto">
            <a:xfrm>
              <a:off x="1089" y="668"/>
              <a:ext cx="667" cy="1133"/>
            </a:xfrm>
            <a:prstGeom prst="line">
              <a:avLst/>
            </a:prstGeom>
            <a:noFill/>
            <a:ln w="381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30723" name="Rectangle 14"/>
          <p:cNvSpPr>
            <a:spLocks noGrp="1" noChangeArrowheads="1"/>
          </p:cNvSpPr>
          <p:nvPr>
            <p:ph type="title"/>
          </p:nvPr>
        </p:nvSpPr>
        <p:spPr/>
        <p:txBody>
          <a:bodyPr/>
          <a:lstStyle/>
          <a:p>
            <a:r>
              <a:rPr lang="hr-HR" altLang="sr-Latn-RS" sz="3200" b="1" smtClean="0"/>
              <a:t>Osnovni djelovi pumpe za beton </a:t>
            </a:r>
            <a:endParaRPr lang="en-GB" altLang="sr-Latn-RS" sz="3200" b="1"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5" descr="Untitled-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1520825"/>
            <a:ext cx="5329238" cy="522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itle 1"/>
          <p:cNvSpPr>
            <a:spLocks noGrp="1"/>
          </p:cNvSpPr>
          <p:nvPr>
            <p:ph type="title"/>
          </p:nvPr>
        </p:nvSpPr>
        <p:spPr>
          <a:xfrm>
            <a:off x="1042988" y="0"/>
            <a:ext cx="7772400" cy="1219200"/>
          </a:xfrm>
        </p:spPr>
        <p:txBody>
          <a:bodyPr/>
          <a:lstStyle/>
          <a:p>
            <a:r>
              <a:rPr lang="sr-Latn-CS" altLang="sr-Latn-RS" sz="2800" b="1" smtClean="0"/>
              <a:t>Autopumpe – mobilne pumpe na šasiji kamiona</a:t>
            </a:r>
            <a:endParaRPr lang="sr-Latn-ME" altLang="sr-Latn-RS" sz="2800" b="1"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054"/>
          <p:cNvSpPr>
            <a:spLocks noGrp="1" noChangeArrowheads="1"/>
          </p:cNvSpPr>
          <p:nvPr>
            <p:ph type="title"/>
          </p:nvPr>
        </p:nvSpPr>
        <p:spPr/>
        <p:txBody>
          <a:bodyPr/>
          <a:lstStyle/>
          <a:p>
            <a:pPr eaLnBrk="1" hangingPunct="1"/>
            <a:r>
              <a:rPr lang="sr-Latn-CS" altLang="sr-Latn-RS" smtClean="0"/>
              <a:t>TORANJSKE DIZALICE</a:t>
            </a:r>
          </a:p>
        </p:txBody>
      </p:sp>
      <p:sp>
        <p:nvSpPr>
          <p:cNvPr id="88071" name="Rectangle 2055"/>
          <p:cNvSpPr>
            <a:spLocks noGrp="1" noChangeArrowheads="1"/>
          </p:cNvSpPr>
          <p:nvPr>
            <p:ph type="body" idx="1"/>
          </p:nvPr>
        </p:nvSpPr>
        <p:spPr/>
        <p:txBody>
          <a:bodyPr/>
          <a:lstStyle/>
          <a:p>
            <a:pPr eaLnBrk="1" hangingPunct="1">
              <a:lnSpc>
                <a:spcPct val="90000"/>
              </a:lnSpc>
            </a:pPr>
            <a:r>
              <a:rPr lang="sr-Latn-CS" altLang="sr-Latn-RS" sz="1800" smtClean="0"/>
              <a:t>Mašina sa cikličnim dejstvom</a:t>
            </a:r>
          </a:p>
          <a:p>
            <a:pPr eaLnBrk="1" hangingPunct="1">
              <a:lnSpc>
                <a:spcPct val="90000"/>
              </a:lnSpc>
            </a:pPr>
            <a:r>
              <a:rPr lang="sr-Latn-CS" altLang="sr-Latn-RS" sz="1800" smtClean="0"/>
              <a:t>Sastoji se od čeličnog rešetkastog tornja na kome se nalazi katarka</a:t>
            </a:r>
          </a:p>
          <a:p>
            <a:pPr lvl="1" eaLnBrk="1" hangingPunct="1">
              <a:lnSpc>
                <a:spcPct val="90000"/>
              </a:lnSpc>
            </a:pPr>
            <a:r>
              <a:rPr lang="sr-Latn-CS" altLang="sr-Latn-RS" sz="1800" smtClean="0"/>
              <a:t>Katarka može da bude vertikalno pokretna ili nepokretna</a:t>
            </a:r>
          </a:p>
          <a:p>
            <a:pPr lvl="2" eaLnBrk="1" hangingPunct="1">
              <a:lnSpc>
                <a:spcPct val="90000"/>
              </a:lnSpc>
            </a:pPr>
            <a:r>
              <a:rPr lang="sr-Latn-CS" altLang="sr-Latn-RS" sz="1800" smtClean="0"/>
              <a:t>ako je katarka vertikalno nepokretna, na sebi ima vođice, po kojima se kreće “mačka”</a:t>
            </a:r>
          </a:p>
          <a:p>
            <a:pPr lvl="2" eaLnBrk="1" hangingPunct="1">
              <a:lnSpc>
                <a:spcPct val="90000"/>
              </a:lnSpc>
            </a:pPr>
            <a:r>
              <a:rPr lang="sr-Latn-CS" altLang="sr-Latn-RS" sz="1800" smtClean="0"/>
              <a:t>ako je katarka vertikalno pokretna, sajle su fiksno pričvršćene na njoj</a:t>
            </a:r>
          </a:p>
          <a:p>
            <a:pPr eaLnBrk="1" hangingPunct="1">
              <a:lnSpc>
                <a:spcPct val="90000"/>
              </a:lnSpc>
            </a:pPr>
            <a:r>
              <a:rPr lang="sr-Latn-CS" altLang="sr-Latn-RS" sz="1800" smtClean="0"/>
              <a:t>Horizontalno okretanje se postiže ili okretanjem samo vrha krana sa krakom (kod težih dizalica) ili cijelog krana (kod lakših)</a:t>
            </a:r>
          </a:p>
          <a:p>
            <a:pPr eaLnBrk="1" hangingPunct="1">
              <a:lnSpc>
                <a:spcPct val="90000"/>
              </a:lnSpc>
            </a:pPr>
            <a:r>
              <a:rPr lang="sr-Latn-CS" altLang="sr-Latn-RS" sz="1800" smtClean="0"/>
              <a:t>Horizontalno kretanje</a:t>
            </a:r>
          </a:p>
          <a:p>
            <a:pPr lvl="1" eaLnBrk="1" hangingPunct="1">
              <a:lnSpc>
                <a:spcPct val="90000"/>
              </a:lnSpc>
            </a:pPr>
            <a:r>
              <a:rPr lang="sr-Latn-CS" altLang="sr-Latn-RS" sz="1800" smtClean="0"/>
              <a:t>na šinama</a:t>
            </a:r>
          </a:p>
          <a:p>
            <a:pPr lvl="1" eaLnBrk="1" hangingPunct="1">
              <a:lnSpc>
                <a:spcPct val="90000"/>
              </a:lnSpc>
            </a:pPr>
            <a:r>
              <a:rPr lang="sr-Latn-CS" altLang="sr-Latn-RS" sz="1800" smtClean="0"/>
              <a:t>pneumaticima</a:t>
            </a:r>
          </a:p>
          <a:p>
            <a:pPr lvl="1" eaLnBrk="1" hangingPunct="1">
              <a:lnSpc>
                <a:spcPct val="90000"/>
              </a:lnSpc>
            </a:pPr>
            <a:r>
              <a:rPr lang="sr-Latn-CS" altLang="sr-Latn-RS" sz="1800" smtClean="0"/>
              <a:t>gusjenicama</a:t>
            </a:r>
          </a:p>
          <a:p>
            <a:pPr lvl="1" eaLnBrk="1" hangingPunct="1">
              <a:lnSpc>
                <a:spcPct val="90000"/>
              </a:lnSpc>
            </a:pPr>
            <a:r>
              <a:rPr lang="sr-Latn-CS" altLang="sr-Latn-RS" sz="1800" smtClean="0"/>
              <a:t>postoje i stacionarne dizalice bez kretanja, vrlo četso za montažu u liftovskim oknima</a:t>
            </a:r>
          </a:p>
          <a:p>
            <a:pPr eaLnBrk="1" hangingPunct="1">
              <a:lnSpc>
                <a:spcPct val="90000"/>
              </a:lnSpc>
            </a:pPr>
            <a:r>
              <a:rPr lang="sr-Latn-CS" altLang="sr-Latn-RS" sz="1800" smtClean="0"/>
              <a:t>Pogon</a:t>
            </a:r>
          </a:p>
          <a:p>
            <a:pPr lvl="1" eaLnBrk="1" hangingPunct="1">
              <a:lnSpc>
                <a:spcPct val="90000"/>
              </a:lnSpc>
            </a:pPr>
            <a:r>
              <a:rPr lang="sr-Latn-CS" altLang="sr-Latn-RS" sz="1800" smtClean="0"/>
              <a:t>električni motori, ako je na šinama</a:t>
            </a:r>
          </a:p>
          <a:p>
            <a:pPr lvl="1" eaLnBrk="1" hangingPunct="1">
              <a:lnSpc>
                <a:spcPct val="90000"/>
              </a:lnSpc>
            </a:pPr>
            <a:r>
              <a:rPr lang="sr-Latn-CS" altLang="sr-Latn-RS" sz="1800" smtClean="0"/>
              <a:t>dizel motori ako je na pneumaticima ili gusjenicama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116013" y="333375"/>
            <a:ext cx="7772400" cy="684213"/>
          </a:xfrm>
        </p:spPr>
        <p:txBody>
          <a:bodyPr/>
          <a:lstStyle/>
          <a:p>
            <a:pPr eaLnBrk="1" hangingPunct="1"/>
            <a:r>
              <a:rPr lang="sr-Latn-CS" altLang="sr-Latn-RS" smtClean="0"/>
              <a:t>Autopumpe – mobilne pumpe na šasiji kamiona</a:t>
            </a:r>
            <a:endParaRPr lang="en-GB" altLang="sr-Latn-RS" smtClean="0"/>
          </a:p>
        </p:txBody>
      </p:sp>
      <p:pic>
        <p:nvPicPr>
          <p:cNvPr id="32771" name="Picture 6" descr="Untitled-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5663" y="908050"/>
            <a:ext cx="4440237" cy="573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34938" y="1620838"/>
            <a:ext cx="4329112" cy="584200"/>
          </a:xfrm>
          <a:prstGeom prst="rect">
            <a:avLst/>
          </a:prstGeom>
          <a:solidFill>
            <a:schemeClr val="bg1">
              <a:lumMod val="40000"/>
              <a:lumOff val="60000"/>
            </a:schemeClr>
          </a:solidFill>
        </p:spPr>
        <p:txBody>
          <a:bodyPr>
            <a:spAutoFit/>
          </a:bodyPr>
          <a:lstStyle/>
          <a:p>
            <a:pPr algn="ctr">
              <a:defRPr/>
            </a:pPr>
            <a:r>
              <a:rPr lang="hr-HR" altLang="sr-Latn-RS" sz="1600" b="1" dirty="0">
                <a:cs typeface="Arial" charset="0"/>
              </a:rPr>
              <a:t>Mobilna Schwing pumpa za beton s granom dugom 55 metara</a:t>
            </a:r>
            <a:endParaRPr lang="sr-Latn-ME" sz="1600" dirty="0">
              <a:cs typeface="Arial" charset="0"/>
            </a:endParaRPr>
          </a:p>
        </p:txBody>
      </p:sp>
      <p:pic>
        <p:nvPicPr>
          <p:cNvPr id="32773" name="Picture 2"/>
          <p:cNvPicPr>
            <a:picLocks noChangeAspect="1"/>
          </p:cNvPicPr>
          <p:nvPr/>
        </p:nvPicPr>
        <p:blipFill>
          <a:blip r:embed="rId4">
            <a:extLst>
              <a:ext uri="{28A0092B-C50C-407E-A947-70E740481C1C}">
                <a14:useLocalDpi xmlns:a14="http://schemas.microsoft.com/office/drawing/2010/main" val="0"/>
              </a:ext>
            </a:extLst>
          </a:blip>
          <a:srcRect l="4703" t="2669" r="2533" b="2368"/>
          <a:stretch>
            <a:fillRect/>
          </a:stretch>
        </p:blipFill>
        <p:spPr bwMode="auto">
          <a:xfrm>
            <a:off x="134938" y="2205038"/>
            <a:ext cx="4329112" cy="443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1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0" y="1590675"/>
            <a:ext cx="4760913" cy="459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7" descr="40017382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9700" y="1501775"/>
            <a:ext cx="3529013"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Rectangle 13"/>
          <p:cNvSpPr>
            <a:spLocks noGrp="1" noChangeArrowheads="1"/>
          </p:cNvSpPr>
          <p:nvPr>
            <p:ph type="title"/>
          </p:nvPr>
        </p:nvSpPr>
        <p:spPr/>
        <p:txBody>
          <a:bodyPr/>
          <a:lstStyle/>
          <a:p>
            <a:r>
              <a:rPr lang="hr-HR" altLang="sr-Latn-RS" b="1" smtClean="0"/>
              <a:t>Klipna pumpa za beton</a:t>
            </a:r>
            <a:endParaRPr lang="en-GB" altLang="sr-Latn-RS" b="1" smtClean="0"/>
          </a:p>
        </p:txBody>
      </p:sp>
      <p:pic>
        <p:nvPicPr>
          <p:cNvPr id="33797"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95763" y="4394200"/>
            <a:ext cx="4814887"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a:xfrm>
            <a:off x="1143000" y="315913"/>
            <a:ext cx="7772400" cy="966787"/>
          </a:xfrm>
        </p:spPr>
        <p:txBody>
          <a:bodyPr/>
          <a:lstStyle/>
          <a:p>
            <a:pPr eaLnBrk="1" hangingPunct="1"/>
            <a:r>
              <a:rPr lang="sr-Latn-CS" altLang="sr-Latn-RS" smtClean="0"/>
              <a:t>Pumpe za beton – princip rada</a:t>
            </a:r>
          </a:p>
        </p:txBody>
      </p:sp>
      <p:sp>
        <p:nvSpPr>
          <p:cNvPr id="109573" name="Rectangle 5"/>
          <p:cNvSpPr>
            <a:spLocks noGrp="1" noChangeArrowheads="1"/>
          </p:cNvSpPr>
          <p:nvPr>
            <p:ph type="body" idx="1"/>
          </p:nvPr>
        </p:nvSpPr>
        <p:spPr>
          <a:xfrm>
            <a:off x="827088" y="1268413"/>
            <a:ext cx="8115300" cy="4792662"/>
          </a:xfrm>
        </p:spPr>
        <p:txBody>
          <a:bodyPr/>
          <a:lstStyle/>
          <a:p>
            <a:pPr eaLnBrk="1" hangingPunct="1">
              <a:lnSpc>
                <a:spcPct val="90000"/>
              </a:lnSpc>
              <a:defRPr/>
            </a:pPr>
            <a:r>
              <a:rPr lang="sr-Latn-CS" altLang="sr-Latn-RS" sz="2000" dirty="0" smtClean="0"/>
              <a:t>Prečnik cijevnog voda je od 80 do 200 mm, ali se najčešće primjenjuje 125 mm. </a:t>
            </a:r>
          </a:p>
          <a:p>
            <a:pPr eaLnBrk="1" hangingPunct="1">
              <a:lnSpc>
                <a:spcPct val="90000"/>
              </a:lnSpc>
              <a:defRPr/>
            </a:pPr>
            <a:r>
              <a:rPr lang="sr-Latn-CS" altLang="sr-Latn-RS" sz="2000" dirty="0" smtClean="0"/>
              <a:t>Na kraju cijevnog  voda je savitljiva gumena cijev kako bi se olakšalo sipanje betona u konstrukciju</a:t>
            </a:r>
          </a:p>
          <a:p>
            <a:pPr eaLnBrk="1" hangingPunct="1">
              <a:lnSpc>
                <a:spcPct val="90000"/>
              </a:lnSpc>
              <a:defRPr/>
            </a:pPr>
            <a:r>
              <a:rPr lang="sr-Latn-CS" altLang="sr-Latn-RS" sz="2000" dirty="0" smtClean="0"/>
              <a:t>Pumpanje se obavlja putem dva klipa ili posebnim mehaniznom za “gnječenje”</a:t>
            </a:r>
          </a:p>
          <a:p>
            <a:pPr lvl="1" eaLnBrk="1" hangingPunct="1">
              <a:lnSpc>
                <a:spcPct val="90000"/>
              </a:lnSpc>
              <a:defRPr/>
            </a:pPr>
            <a:r>
              <a:rPr lang="sr-Latn-CS" altLang="sr-Latn-RS" sz="2000" dirty="0" smtClean="0"/>
              <a:t>klipne pumpe- </a:t>
            </a:r>
            <a:r>
              <a:rPr lang="hr-HR" altLang="sr-Latn-RS" sz="2000" dirty="0" smtClean="0"/>
              <a:t>Agitator </a:t>
            </a:r>
            <a:r>
              <a:rPr lang="hr-HR" altLang="sr-Latn-RS" sz="2000" dirty="0"/>
              <a:t>podiže beton direktno ispred otvora cilindara. Dva jaka klipa koji se brzo izmjenjuju u radu usisavaju beton u cijev, a zatim ga guraju dalje kroz cjevovod</a:t>
            </a:r>
            <a:endParaRPr lang="sr-Latn-CS" altLang="sr-Latn-RS" sz="2000" dirty="0" smtClean="0"/>
          </a:p>
          <a:p>
            <a:pPr lvl="2" eaLnBrk="1" hangingPunct="1">
              <a:lnSpc>
                <a:spcPct val="90000"/>
              </a:lnSpc>
              <a:defRPr/>
            </a:pPr>
            <a:r>
              <a:rPr lang="sr-Latn-CS" altLang="sr-Latn-RS" sz="2000" dirty="0" smtClean="0"/>
              <a:t>sa tablastim zatvaračem</a:t>
            </a:r>
          </a:p>
          <a:p>
            <a:pPr lvl="2" eaLnBrk="1" hangingPunct="1">
              <a:lnSpc>
                <a:spcPct val="90000"/>
              </a:lnSpc>
              <a:defRPr/>
            </a:pPr>
            <a:r>
              <a:rPr lang="sr-Latn-CS" altLang="sr-Latn-RS" sz="2000" dirty="0" smtClean="0"/>
              <a:t>sa segmentnim zatvaračem</a:t>
            </a:r>
          </a:p>
          <a:p>
            <a:pPr lvl="2" eaLnBrk="1" hangingPunct="1">
              <a:lnSpc>
                <a:spcPct val="90000"/>
              </a:lnSpc>
              <a:defRPr/>
            </a:pPr>
            <a:r>
              <a:rPr lang="sr-Latn-CS" altLang="sr-Latn-RS" sz="2000" dirty="0" smtClean="0"/>
              <a:t>sa cijevnom skretnicom</a:t>
            </a:r>
          </a:p>
          <a:p>
            <a:pPr lvl="1" eaLnBrk="1" hangingPunct="1">
              <a:lnSpc>
                <a:spcPct val="90000"/>
              </a:lnSpc>
              <a:defRPr/>
            </a:pPr>
            <a:r>
              <a:rPr lang="sr-Latn-CS" altLang="sr-Latn-RS" sz="2000" dirty="0" smtClean="0"/>
              <a:t>rotacione pumpe</a:t>
            </a:r>
          </a:p>
          <a:p>
            <a:pPr eaLnBrk="1" hangingPunct="1">
              <a:lnSpc>
                <a:spcPct val="90000"/>
              </a:lnSpc>
              <a:defRPr/>
            </a:pPr>
            <a:r>
              <a:rPr lang="sr-Latn-CS" altLang="sr-Latn-RS" sz="2000" dirty="0" smtClean="0"/>
              <a:t>Veoma je bitno kvalitetno održavanje</a:t>
            </a:r>
          </a:p>
          <a:p>
            <a:pPr lvl="1" eaLnBrk="1" hangingPunct="1">
              <a:lnSpc>
                <a:spcPct val="90000"/>
              </a:lnSpc>
              <a:defRPr/>
            </a:pPr>
            <a:r>
              <a:rPr lang="sr-Latn-CS" altLang="sr-Latn-RS" sz="2000" dirty="0" smtClean="0"/>
              <a:t>podmazivanje pre upotrebe</a:t>
            </a:r>
          </a:p>
          <a:p>
            <a:pPr lvl="1" eaLnBrk="1" hangingPunct="1">
              <a:lnSpc>
                <a:spcPct val="90000"/>
              </a:lnSpc>
              <a:defRPr/>
            </a:pPr>
            <a:r>
              <a:rPr lang="sr-Latn-CS" altLang="sr-Latn-RS" sz="2000" dirty="0" smtClean="0"/>
              <a:t>čišćenje posle upotrebe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27538" y="1350963"/>
            <a:ext cx="4448175"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Picture 3"/>
          <p:cNvPicPr>
            <a:picLocks noChangeAspect="1"/>
          </p:cNvPicPr>
          <p:nvPr/>
        </p:nvPicPr>
        <p:blipFill>
          <a:blip r:embed="rId4">
            <a:extLst>
              <a:ext uri="{28A0092B-C50C-407E-A947-70E740481C1C}">
                <a14:useLocalDpi xmlns:a14="http://schemas.microsoft.com/office/drawing/2010/main" val="0"/>
              </a:ext>
            </a:extLst>
          </a:blip>
          <a:srcRect r="2904"/>
          <a:stretch>
            <a:fillRect/>
          </a:stretch>
        </p:blipFill>
        <p:spPr bwMode="auto">
          <a:xfrm>
            <a:off x="0" y="1509713"/>
            <a:ext cx="4902200"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Rectangle 2"/>
          <p:cNvSpPr>
            <a:spLocks noGrp="1" noChangeArrowheads="1"/>
          </p:cNvSpPr>
          <p:nvPr>
            <p:ph type="title"/>
          </p:nvPr>
        </p:nvSpPr>
        <p:spPr/>
        <p:txBody>
          <a:bodyPr/>
          <a:lstStyle/>
          <a:p>
            <a:pPr eaLnBrk="1" hangingPunct="1"/>
            <a:r>
              <a:rPr lang="sr-Latn-CS" altLang="sr-Latn-RS" sz="2800" b="1" smtClean="0">
                <a:solidFill>
                  <a:schemeClr val="folHlink"/>
                </a:solidFill>
              </a:rPr>
              <a:t>Pumpe za beton – princip rada klipne pumpe sa cijevnom skretnicom (</a:t>
            </a:r>
            <a:r>
              <a:rPr lang="sr-Latn-ME" altLang="sr-Latn-RS" sz="2800" b="1" smtClean="0">
                <a:solidFill>
                  <a:schemeClr val="folHlink"/>
                </a:solidFill>
              </a:rPr>
              <a:t>Transfer Tube, S Valve)</a:t>
            </a:r>
            <a:endParaRPr lang="sr-Latn-CS" altLang="sr-Latn-RS" sz="2800" b="1" smtClean="0">
              <a:solidFill>
                <a:schemeClr val="folHlink"/>
              </a:solidFill>
            </a:endParaRPr>
          </a:p>
        </p:txBody>
      </p:sp>
      <p:pic>
        <p:nvPicPr>
          <p:cNvPr id="35845" name="Picture 4" descr="Animated trunk system"/>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31788" y="3609975"/>
            <a:ext cx="3808412" cy="284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6"/>
          <p:cNvSpPr txBox="1">
            <a:spLocks noChangeArrowheads="1"/>
          </p:cNvSpPr>
          <p:nvPr/>
        </p:nvSpPr>
        <p:spPr bwMode="auto">
          <a:xfrm>
            <a:off x="331788" y="5949950"/>
            <a:ext cx="1733550" cy="830263"/>
          </a:xfrm>
          <a:prstGeom prst="rect">
            <a:avLst/>
          </a:prstGeom>
          <a:solidFill>
            <a:schemeClr val="bg2">
              <a:lumMod val="95000"/>
              <a:lumOff val="5000"/>
            </a:schemeClr>
          </a:solidFill>
          <a:ln>
            <a:noFill/>
          </a:ln>
          <a:effectLst/>
        </p:spPr>
        <p:txBody>
          <a:bodyPr>
            <a:spAutoFit/>
          </a:bodyPr>
          <a:lstStyle>
            <a:lvl1pPr eaLnBrk="0" hangingPunct="0">
              <a:spcBef>
                <a:spcPct val="20000"/>
              </a:spcBef>
              <a:buClr>
                <a:schemeClr val="tx2"/>
              </a:buClr>
              <a:buSzPct val="75000"/>
              <a:buFont typeface="Wingdings" pitchFamily="2" charset="2"/>
              <a:buChar char="n"/>
              <a:defRPr sz="2400">
                <a:solidFill>
                  <a:schemeClr val="tx1"/>
                </a:solidFill>
                <a:latin typeface="Times New Roman" pitchFamily="18" charset="0"/>
              </a:defRPr>
            </a:lvl1pPr>
            <a:lvl2pPr marL="742950" indent="-285750" eaLnBrk="0" hangingPunct="0">
              <a:spcBef>
                <a:spcPct val="20000"/>
              </a:spcBef>
              <a:buClr>
                <a:schemeClr val="folHlink"/>
              </a:buClr>
              <a:buSzPct val="60000"/>
              <a:buFont typeface="Wingdings" pitchFamily="2" charset="2"/>
              <a:buChar char="u"/>
              <a:defRPr sz="2400">
                <a:solidFill>
                  <a:schemeClr val="tx1"/>
                </a:solidFill>
                <a:latin typeface="Times New Roman" pitchFamily="18" charset="0"/>
              </a:defRPr>
            </a:lvl2pPr>
            <a:lvl3pPr marL="1143000" indent="-228600" eaLnBrk="0" hangingPunct="0">
              <a:spcBef>
                <a:spcPct val="20000"/>
              </a:spcBef>
              <a:buClr>
                <a:schemeClr val="tx2"/>
              </a:buClr>
              <a:buSzPct val="60000"/>
              <a:buFont typeface="Wingdings" pitchFamily="2" charset="2"/>
              <a:buChar char="t"/>
              <a:defRPr sz="2400">
                <a:solidFill>
                  <a:schemeClr val="tx1"/>
                </a:solidFill>
                <a:latin typeface="Times New Roman"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itchFamily="18" charset="0"/>
              </a:defRPr>
            </a:lvl9pPr>
          </a:lstStyle>
          <a:p>
            <a:pPr algn="ctr" eaLnBrk="1" hangingPunct="1">
              <a:spcBef>
                <a:spcPct val="0"/>
              </a:spcBef>
              <a:buClrTx/>
              <a:buSzTx/>
              <a:buFontTx/>
              <a:buNone/>
              <a:defRPr/>
            </a:pPr>
            <a:r>
              <a:rPr lang="hr-HR" altLang="sr-Latn-RS" sz="1200" b="1" dirty="0" smtClean="0">
                <a:latin typeface="Arial" charset="0"/>
                <a:cs typeface="Arial" charset="0"/>
              </a:rPr>
              <a:t>POMIČNI REGULATOR </a:t>
            </a:r>
          </a:p>
          <a:p>
            <a:pPr algn="ctr" eaLnBrk="1" hangingPunct="1">
              <a:spcBef>
                <a:spcPct val="0"/>
              </a:spcBef>
              <a:buClrTx/>
              <a:buSzTx/>
              <a:buFontTx/>
              <a:buNone/>
              <a:defRPr/>
            </a:pPr>
            <a:r>
              <a:rPr lang="hr-HR" altLang="sr-Latn-RS" sz="1200" b="1" dirty="0" smtClean="0">
                <a:latin typeface="Arial" charset="0"/>
                <a:cs typeface="Arial" charset="0"/>
              </a:rPr>
              <a:t>PROPUŠTANJA </a:t>
            </a:r>
          </a:p>
          <a:p>
            <a:pPr algn="ctr" eaLnBrk="1" hangingPunct="1">
              <a:spcBef>
                <a:spcPct val="0"/>
              </a:spcBef>
              <a:buClrTx/>
              <a:buSzTx/>
              <a:buFontTx/>
              <a:buNone/>
              <a:defRPr/>
            </a:pPr>
            <a:r>
              <a:rPr lang="hr-HR" altLang="sr-Latn-RS" sz="1200" b="1" dirty="0" smtClean="0">
                <a:latin typeface="Arial" charset="0"/>
                <a:cs typeface="Arial" charset="0"/>
              </a:rPr>
              <a:t>BETONA U CIJEVI</a:t>
            </a:r>
            <a:endParaRPr lang="en-GB" altLang="sr-Latn-RS" sz="1200" b="1" dirty="0" smtClean="0">
              <a:latin typeface="Arial" charset="0"/>
              <a:cs typeface="Arial" charset="0"/>
            </a:endParaRPr>
          </a:p>
        </p:txBody>
      </p:sp>
      <p:sp>
        <p:nvSpPr>
          <p:cNvPr id="35847" name="Line 8"/>
          <p:cNvSpPr>
            <a:spLocks noChangeShapeType="1"/>
          </p:cNvSpPr>
          <p:nvPr/>
        </p:nvSpPr>
        <p:spPr bwMode="auto">
          <a:xfrm flipV="1">
            <a:off x="1692275" y="5467350"/>
            <a:ext cx="746125" cy="482600"/>
          </a:xfrm>
          <a:prstGeom prst="line">
            <a:avLst/>
          </a:prstGeom>
          <a:noFill/>
          <a:ln w="2857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5848" name="Line 9"/>
          <p:cNvSpPr>
            <a:spLocks noChangeShapeType="1"/>
          </p:cNvSpPr>
          <p:nvPr/>
        </p:nvSpPr>
        <p:spPr bwMode="auto">
          <a:xfrm flipH="1" flipV="1">
            <a:off x="2390775" y="4471988"/>
            <a:ext cx="160338" cy="536575"/>
          </a:xfrm>
          <a:prstGeom prst="line">
            <a:avLst/>
          </a:prstGeom>
          <a:noFill/>
          <a:ln w="952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5849" name="Line 11"/>
          <p:cNvSpPr>
            <a:spLocks noChangeShapeType="1"/>
          </p:cNvSpPr>
          <p:nvPr/>
        </p:nvSpPr>
        <p:spPr bwMode="auto">
          <a:xfrm>
            <a:off x="725488" y="4994275"/>
            <a:ext cx="420687" cy="146050"/>
          </a:xfrm>
          <a:prstGeom prst="line">
            <a:avLst/>
          </a:prstGeom>
          <a:noFill/>
          <a:ln w="952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5850" name="TextBox 2"/>
          <p:cNvSpPr txBox="1">
            <a:spLocks noChangeArrowheads="1"/>
          </p:cNvSpPr>
          <p:nvPr/>
        </p:nvSpPr>
        <p:spPr bwMode="auto">
          <a:xfrm>
            <a:off x="1930400" y="1355725"/>
            <a:ext cx="134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r>
              <a:rPr lang="sr-Latn-ME" altLang="sr-Latn-RS">
                <a:solidFill>
                  <a:schemeClr val="bg1"/>
                </a:solidFill>
              </a:rPr>
              <a:t>S- valve</a:t>
            </a:r>
          </a:p>
        </p:txBody>
      </p:sp>
      <p:sp>
        <p:nvSpPr>
          <p:cNvPr id="35851" name="TextBox 24"/>
          <p:cNvSpPr txBox="1">
            <a:spLocks noChangeArrowheads="1"/>
          </p:cNvSpPr>
          <p:nvPr/>
        </p:nvSpPr>
        <p:spPr bwMode="auto">
          <a:xfrm>
            <a:off x="2603500" y="3660775"/>
            <a:ext cx="134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r>
              <a:rPr lang="sr-Latn-ME" altLang="sr-Latn-RS"/>
              <a:t>C- valve</a:t>
            </a:r>
          </a:p>
        </p:txBody>
      </p:sp>
      <p:pic>
        <p:nvPicPr>
          <p:cNvPr id="35852" name="Picture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25950" y="4244975"/>
            <a:ext cx="4449763" cy="244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descr="Untitled-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38" y="1557338"/>
            <a:ext cx="3525837"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5313" y="3975100"/>
            <a:ext cx="5241925" cy="285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Rectangle 2"/>
          <p:cNvSpPr>
            <a:spLocks noGrp="1" noChangeArrowheads="1"/>
          </p:cNvSpPr>
          <p:nvPr>
            <p:ph type="title"/>
          </p:nvPr>
        </p:nvSpPr>
        <p:spPr/>
        <p:txBody>
          <a:bodyPr/>
          <a:lstStyle/>
          <a:p>
            <a:pPr eaLnBrk="1" hangingPunct="1"/>
            <a:r>
              <a:rPr lang="sr-Latn-CS" altLang="sr-Latn-RS" smtClean="0"/>
              <a:t>Pumpe sa segmentnim zatvaračem</a:t>
            </a:r>
            <a:endParaRPr lang="en-GB" altLang="sr-Latn-RS" smtClean="0"/>
          </a:p>
        </p:txBody>
      </p:sp>
      <p:sp>
        <p:nvSpPr>
          <p:cNvPr id="36869" name="TextBox 1"/>
          <p:cNvSpPr txBox="1">
            <a:spLocks noChangeArrowheads="1"/>
          </p:cNvSpPr>
          <p:nvPr/>
        </p:nvSpPr>
        <p:spPr bwMode="auto">
          <a:xfrm>
            <a:off x="6369050" y="1095375"/>
            <a:ext cx="24415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r>
              <a:rPr lang="sr-Latn-ME" altLang="sr-Latn-RS"/>
              <a:t>Rock Valve</a:t>
            </a:r>
          </a:p>
        </p:txBody>
      </p:sp>
      <p:sp>
        <p:nvSpPr>
          <p:cNvPr id="36870" name="Rectangle 2"/>
          <p:cNvSpPr>
            <a:spLocks noChangeArrowheads="1"/>
          </p:cNvSpPr>
          <p:nvPr/>
        </p:nvSpPr>
        <p:spPr bwMode="auto">
          <a:xfrm>
            <a:off x="4427538" y="3990975"/>
            <a:ext cx="1606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r>
              <a:rPr lang="sr-Latn-ME" altLang="sr-Latn-RS">
                <a:solidFill>
                  <a:schemeClr val="bg2"/>
                </a:solidFill>
              </a:rPr>
              <a:t>Rock Valve</a:t>
            </a:r>
          </a:p>
        </p:txBody>
      </p:sp>
      <p:pic>
        <p:nvPicPr>
          <p:cNvPr id="36871"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56325" y="1585913"/>
            <a:ext cx="2390775"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sr-Latn-ME" altLang="sr-Latn-RS" smtClean="0"/>
              <a:t>Pumpe sa kugličnim zatvaračima</a:t>
            </a:r>
          </a:p>
        </p:txBody>
      </p:sp>
      <p:pic>
        <p:nvPicPr>
          <p:cNvPr id="37891"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1712913"/>
            <a:ext cx="5832475" cy="274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7088" y="4067175"/>
            <a:ext cx="4064000" cy="270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sr-Latn-ME" altLang="sr-Latn-RS" sz="3200" smtClean="0"/>
              <a:t>Pumpe sa sedlastim zatvaračem (seat valves)</a:t>
            </a:r>
          </a:p>
        </p:txBody>
      </p:sp>
      <p:pic>
        <p:nvPicPr>
          <p:cNvPr id="38915"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92275" y="2276475"/>
            <a:ext cx="5688013" cy="371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BoA_RadialSqueezePump"/>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600200"/>
            <a:ext cx="27432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Picture 3" descr="RadialSqueezeCretePu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514600"/>
            <a:ext cx="2525713" cy="223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Picture 5" descr="csp-26meter-boom-pu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2225" y="5124450"/>
            <a:ext cx="389572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1" name="Text Box 7"/>
          <p:cNvSpPr txBox="1">
            <a:spLocks noChangeArrowheads="1"/>
          </p:cNvSpPr>
          <p:nvPr/>
        </p:nvSpPr>
        <p:spPr bwMode="auto">
          <a:xfrm>
            <a:off x="4189413" y="1146175"/>
            <a:ext cx="3592512"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r>
              <a:rPr lang="hr-HR" altLang="sr-Latn-RS" sz="1400" b="1">
                <a:latin typeface="Arial" panose="020B0604020202020204" pitchFamily="34" charset="0"/>
              </a:rPr>
              <a:t>GUMENA CIJEV KOJU GNJEČE VALJCI </a:t>
            </a:r>
          </a:p>
          <a:p>
            <a:pPr eaLnBrk="1" hangingPunct="1">
              <a:spcBef>
                <a:spcPct val="0"/>
              </a:spcBef>
              <a:buClrTx/>
              <a:buSzTx/>
              <a:buFontTx/>
              <a:buNone/>
            </a:pPr>
            <a:r>
              <a:rPr lang="hr-HR" altLang="sr-Latn-RS" sz="1400" b="1">
                <a:latin typeface="Arial" panose="020B0604020202020204" pitchFamily="34" charset="0"/>
              </a:rPr>
              <a:t>I TAKO GURAJU BETON KROZ CIJEV</a:t>
            </a:r>
            <a:endParaRPr lang="en-GB" altLang="sr-Latn-RS" sz="1400" b="1">
              <a:latin typeface="Arial" panose="020B0604020202020204" pitchFamily="34" charset="0"/>
            </a:endParaRPr>
          </a:p>
        </p:txBody>
      </p:sp>
      <p:sp>
        <p:nvSpPr>
          <p:cNvPr id="39942" name="Rectangle 13"/>
          <p:cNvSpPr>
            <a:spLocks noGrp="1" noChangeArrowheads="1"/>
          </p:cNvSpPr>
          <p:nvPr>
            <p:ph type="title"/>
          </p:nvPr>
        </p:nvSpPr>
        <p:spPr/>
        <p:txBody>
          <a:bodyPr/>
          <a:lstStyle/>
          <a:p>
            <a:r>
              <a:rPr lang="hr-HR" altLang="sr-Latn-RS" b="1" smtClean="0"/>
              <a:t>Rotaciona pumpa za beton</a:t>
            </a:r>
            <a:endParaRPr lang="en-GB" altLang="sr-Latn-RS" b="1" smtClean="0"/>
          </a:p>
        </p:txBody>
      </p:sp>
      <p:pic>
        <p:nvPicPr>
          <p:cNvPr id="39943" name="Picture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71488" y="4035425"/>
            <a:ext cx="4554537" cy="28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4" name="Line 8"/>
          <p:cNvSpPr>
            <a:spLocks noChangeShapeType="1"/>
          </p:cNvSpPr>
          <p:nvPr/>
        </p:nvSpPr>
        <p:spPr bwMode="auto">
          <a:xfrm flipH="1">
            <a:off x="3490913" y="1712913"/>
            <a:ext cx="1873250" cy="2854325"/>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9945" name="Line 9"/>
          <p:cNvSpPr>
            <a:spLocks noChangeShapeType="1"/>
          </p:cNvSpPr>
          <p:nvPr/>
        </p:nvSpPr>
        <p:spPr bwMode="auto">
          <a:xfrm>
            <a:off x="5638800" y="1676400"/>
            <a:ext cx="1828800" cy="990600"/>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9946" name="Line 10"/>
          <p:cNvSpPr>
            <a:spLocks noChangeShapeType="1"/>
          </p:cNvSpPr>
          <p:nvPr/>
        </p:nvSpPr>
        <p:spPr bwMode="auto">
          <a:xfrm flipH="1">
            <a:off x="3076575" y="1712913"/>
            <a:ext cx="1509713" cy="420687"/>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title"/>
          </p:nvPr>
        </p:nvSpPr>
        <p:spPr/>
        <p:txBody>
          <a:bodyPr/>
          <a:lstStyle/>
          <a:p>
            <a:pPr eaLnBrk="1" hangingPunct="1"/>
            <a:r>
              <a:rPr lang="sr-Latn-CS" altLang="sr-Latn-RS" smtClean="0"/>
              <a:t>Učinak pumpe za beton </a:t>
            </a:r>
          </a:p>
        </p:txBody>
      </p:sp>
      <p:sp>
        <p:nvSpPr>
          <p:cNvPr id="110598" name="Rectangle 6"/>
          <p:cNvSpPr>
            <a:spLocks noGrp="1" noChangeArrowheads="1"/>
          </p:cNvSpPr>
          <p:nvPr>
            <p:ph type="body" idx="1"/>
          </p:nvPr>
        </p:nvSpPr>
        <p:spPr>
          <a:xfrm>
            <a:off x="1169988" y="2667000"/>
            <a:ext cx="7772400" cy="3394075"/>
          </a:xfrm>
        </p:spPr>
        <p:txBody>
          <a:bodyPr/>
          <a:lstStyle/>
          <a:p>
            <a:pPr eaLnBrk="1" hangingPunct="1"/>
            <a:r>
              <a:rPr lang="sr-Latn-CS" altLang="sr-Latn-RS" i="1" smtClean="0">
                <a:solidFill>
                  <a:srgbClr val="FFFF00"/>
                </a:solidFill>
                <a:effectLst>
                  <a:outerShdw blurRad="38100" dist="38100" dir="2700000" algn="tl">
                    <a:srgbClr val="FFFFFF"/>
                  </a:outerShdw>
                </a:effectLst>
              </a:rPr>
              <a:t>Ut</a:t>
            </a:r>
            <a:r>
              <a:rPr lang="sr-Latn-CS" altLang="sr-Latn-RS" smtClean="0"/>
              <a:t> se određuje mjerenjem ili na osnovu podataka proizvođača:</a:t>
            </a:r>
          </a:p>
          <a:p>
            <a:pPr lvl="1" eaLnBrk="1" hangingPunct="1"/>
            <a:r>
              <a:rPr lang="sr-Latn-CS" altLang="sr-Latn-RS" i="1" smtClean="0">
                <a:solidFill>
                  <a:srgbClr val="FFFF00"/>
                </a:solidFill>
                <a:effectLst>
                  <a:outerShdw blurRad="38100" dist="38100" dir="2700000" algn="tl">
                    <a:srgbClr val="FFFFFF"/>
                  </a:outerShdw>
                </a:effectLst>
              </a:rPr>
              <a:t>V</a:t>
            </a:r>
            <a:r>
              <a:rPr lang="sr-Latn-CS" altLang="sr-Latn-RS" smtClean="0"/>
              <a:t> – zapremina radnog cilindra pumpe (m3)</a:t>
            </a:r>
          </a:p>
          <a:p>
            <a:pPr lvl="1" eaLnBrk="1" hangingPunct="1"/>
            <a:r>
              <a:rPr lang="sr-Latn-CS" altLang="sr-Latn-RS" i="1" smtClean="0">
                <a:solidFill>
                  <a:srgbClr val="FFFF00"/>
                </a:solidFill>
                <a:effectLst>
                  <a:outerShdw blurRad="38100" dist="38100" dir="2700000" algn="tl">
                    <a:srgbClr val="FFFFFF"/>
                  </a:outerShdw>
                </a:effectLst>
              </a:rPr>
              <a:t>n</a:t>
            </a:r>
            <a:r>
              <a:rPr lang="sr-Latn-CS" altLang="sr-Latn-RS" smtClean="0"/>
              <a:t> – broj hodova klipa u minuti </a:t>
            </a:r>
          </a:p>
          <a:p>
            <a:pPr eaLnBrk="1" hangingPunct="1"/>
            <a:r>
              <a:rPr lang="sr-Latn-CS" altLang="sr-Latn-RS" i="1" smtClean="0">
                <a:solidFill>
                  <a:srgbClr val="FFFF00"/>
                </a:solidFill>
                <a:effectLst>
                  <a:outerShdw blurRad="38100" dist="38100" dir="2700000" algn="tl">
                    <a:srgbClr val="FFFFFF"/>
                  </a:outerShdw>
                </a:effectLst>
              </a:rPr>
              <a:t>Kv – </a:t>
            </a:r>
            <a:r>
              <a:rPr lang="sr-Latn-CS" altLang="sr-Latn-RS" smtClean="0"/>
              <a:t>koeficijent vremena od 0,5 do 0,7</a:t>
            </a:r>
            <a:endParaRPr lang="sr-Latn-CS" altLang="sr-Latn-RS" i="1" smtClean="0">
              <a:solidFill>
                <a:srgbClr val="FFFF00"/>
              </a:solidFill>
              <a:effectLst>
                <a:outerShdw blurRad="38100" dist="38100" dir="2700000" algn="tl">
                  <a:srgbClr val="FFFFFF"/>
                </a:outerShdw>
              </a:effectLst>
            </a:endParaRPr>
          </a:p>
        </p:txBody>
      </p:sp>
      <p:graphicFrame>
        <p:nvGraphicFramePr>
          <p:cNvPr id="40964" name="Object 4"/>
          <p:cNvGraphicFramePr>
            <a:graphicFrameLocks noChangeAspect="1"/>
          </p:cNvGraphicFramePr>
          <p:nvPr/>
        </p:nvGraphicFramePr>
        <p:xfrm>
          <a:off x="5638800" y="1447800"/>
          <a:ext cx="2382838" cy="792163"/>
        </p:xfrm>
        <a:graphic>
          <a:graphicData uri="http://schemas.openxmlformats.org/presentationml/2006/ole">
            <mc:AlternateContent xmlns:mc="http://schemas.openxmlformats.org/markup-compatibility/2006">
              <mc:Choice xmlns:v="urn:schemas-microsoft-com:vml" Requires="v">
                <p:oleObj spid="_x0000_s40972" name="Equation" r:id="rId4" imgW="676202" imgH="190573" progId="Equation.3">
                  <p:embed/>
                </p:oleObj>
              </mc:Choice>
              <mc:Fallback>
                <p:oleObj name="Equation" r:id="rId4" imgW="676202" imgH="190573"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1447800"/>
                        <a:ext cx="2382838" cy="792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965" name="Object 7"/>
          <p:cNvGraphicFramePr>
            <a:graphicFrameLocks noChangeAspect="1"/>
          </p:cNvGraphicFramePr>
          <p:nvPr/>
        </p:nvGraphicFramePr>
        <p:xfrm>
          <a:off x="1219200" y="1447800"/>
          <a:ext cx="2884488" cy="792163"/>
        </p:xfrm>
        <a:graphic>
          <a:graphicData uri="http://schemas.openxmlformats.org/presentationml/2006/ole">
            <mc:AlternateContent xmlns:mc="http://schemas.openxmlformats.org/markup-compatibility/2006">
              <mc:Choice xmlns:v="urn:schemas-microsoft-com:vml" Requires="v">
                <p:oleObj spid="_x0000_s40973" name="Equation" r:id="rId6" imgW="828718" imgH="190573" progId="Equation.3">
                  <p:embed/>
                </p:oleObj>
              </mc:Choice>
              <mc:Fallback>
                <p:oleObj name="Equation" r:id="rId6" imgW="828718" imgH="190573"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9200" y="1447800"/>
                        <a:ext cx="2884488" cy="792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a:xfrm>
            <a:off x="1143000" y="152400"/>
            <a:ext cx="7772400" cy="900336"/>
          </a:xfrm>
        </p:spPr>
        <p:txBody>
          <a:bodyPr/>
          <a:lstStyle/>
          <a:p>
            <a:pPr eaLnBrk="1" hangingPunct="1"/>
            <a:r>
              <a:rPr lang="sr-Latn-CS" altLang="sr-Latn-RS" dirty="0" smtClean="0"/>
              <a:t>Specijalni uređaji za prenos i dizanje</a:t>
            </a:r>
            <a:endParaRPr lang="en-GB" altLang="sr-Latn-RS" dirty="0" smtClean="0"/>
          </a:p>
        </p:txBody>
      </p:sp>
      <p:sp>
        <p:nvSpPr>
          <p:cNvPr id="294917" name="Rectangle 5"/>
          <p:cNvSpPr>
            <a:spLocks noGrp="1" noChangeArrowheads="1"/>
          </p:cNvSpPr>
          <p:nvPr>
            <p:ph type="body" idx="1"/>
          </p:nvPr>
        </p:nvSpPr>
        <p:spPr>
          <a:xfrm>
            <a:off x="349034" y="1052736"/>
            <a:ext cx="8593354" cy="3115811"/>
          </a:xfrm>
        </p:spPr>
        <p:txBody>
          <a:bodyPr/>
          <a:lstStyle/>
          <a:p>
            <a:pPr eaLnBrk="1" hangingPunct="1">
              <a:lnSpc>
                <a:spcPct val="90000"/>
              </a:lnSpc>
              <a:defRPr/>
            </a:pPr>
            <a:r>
              <a:rPr lang="sr-Latn-CS" altLang="sr-Latn-RS" sz="1600" dirty="0" smtClean="0">
                <a:effectLst/>
              </a:rPr>
              <a:t>Fuler – pumpe </a:t>
            </a:r>
            <a:r>
              <a:rPr lang="en-US" altLang="sr-Latn-RS" sz="1600" dirty="0" smtClean="0">
                <a:effectLst/>
              </a:rPr>
              <a:t>-</a:t>
            </a:r>
            <a:r>
              <a:rPr lang="sr-Latn-CS" altLang="sr-Latn-RS" sz="1600" dirty="0" smtClean="0">
                <a:effectLst/>
              </a:rPr>
              <a:t>Konstrukcija</a:t>
            </a:r>
            <a:r>
              <a:rPr lang="sr-Latn-CS" altLang="sr-Latn-RS" sz="1600" dirty="0" smtClean="0">
                <a:effectLst/>
              </a:rPr>
              <a:t>: vreteno sa pužem koje se obrće i ubacivanje vazduha pod </a:t>
            </a:r>
            <a:r>
              <a:rPr lang="sr-Latn-CS" altLang="sr-Latn-RS" sz="1600" dirty="0" smtClean="0">
                <a:effectLst/>
              </a:rPr>
              <a:t>pritiskom</a:t>
            </a:r>
            <a:r>
              <a:rPr lang="en-US" altLang="sr-Latn-RS" sz="1600" dirty="0" smtClean="0">
                <a:effectLst/>
              </a:rPr>
              <a:t>; p</a:t>
            </a:r>
            <a:r>
              <a:rPr lang="sr-Latn-CS" altLang="sr-Latn-RS" sz="1600" dirty="0" smtClean="0">
                <a:effectLst/>
              </a:rPr>
              <a:t>rimjena</a:t>
            </a:r>
            <a:r>
              <a:rPr lang="sr-Latn-CS" altLang="sr-Latn-RS" sz="1600" dirty="0" smtClean="0">
                <a:effectLst/>
              </a:rPr>
              <a:t>: za transport cementa u rasutom stanju, istovar iz vozila i kod utovara cementa u </a:t>
            </a:r>
            <a:r>
              <a:rPr lang="sr-Latn-CS" altLang="sr-Latn-RS" sz="1600" dirty="0" smtClean="0">
                <a:effectLst/>
              </a:rPr>
              <a:t>silose</a:t>
            </a:r>
            <a:endParaRPr lang="en-US" altLang="sr-Latn-RS" sz="1600" dirty="0" smtClean="0">
              <a:effectLst/>
            </a:endParaRPr>
          </a:p>
          <a:p>
            <a:pPr eaLnBrk="1" hangingPunct="1">
              <a:lnSpc>
                <a:spcPct val="90000"/>
              </a:lnSpc>
            </a:pPr>
            <a:r>
              <a:rPr lang="sr-Latn-CS" altLang="sr-Latn-RS" sz="1600" dirty="0" smtClean="0">
                <a:effectLst/>
              </a:rPr>
              <a:t>Arhimedov puž (pužni transporteri)</a:t>
            </a:r>
            <a:r>
              <a:rPr lang="en-US" altLang="sr-Latn-RS" sz="1600" dirty="0" smtClean="0">
                <a:effectLst/>
              </a:rPr>
              <a:t>- </a:t>
            </a:r>
            <a:r>
              <a:rPr lang="sr-Latn-CS" altLang="sr-Latn-RS" sz="1600" dirty="0" smtClean="0">
                <a:effectLst/>
              </a:rPr>
              <a:t>Konstrukcija: spiralan navojnica od čeličnog lima prečnika od 125 do 500mm</a:t>
            </a:r>
            <a:r>
              <a:rPr lang="en-US" altLang="sr-Latn-RS" sz="1600" dirty="0" smtClean="0">
                <a:effectLst/>
              </a:rPr>
              <a:t>- p</a:t>
            </a:r>
            <a:r>
              <a:rPr lang="sr-Latn-CS" altLang="sr-Latn-RS" sz="1600" dirty="0" smtClean="0">
                <a:effectLst/>
              </a:rPr>
              <a:t>rimjena: za transport materijala u rasutom stanju; doziranje cementa i pijeska i ostvarivanje veze između mjesta istovara i utovara; za odvajanje finih frakcija agregata od vode kod separisanja agregata</a:t>
            </a:r>
            <a:endParaRPr lang="en-US" altLang="sr-Latn-RS" sz="1600" dirty="0" smtClean="0">
              <a:effectLst/>
            </a:endParaRPr>
          </a:p>
          <a:p>
            <a:pPr eaLnBrk="1" hangingPunct="1">
              <a:lnSpc>
                <a:spcPct val="90000"/>
              </a:lnSpc>
              <a:defRPr/>
            </a:pPr>
            <a:r>
              <a:rPr lang="sr-Latn-CS" altLang="sr-Latn-RS" sz="1600" dirty="0">
                <a:effectLst/>
              </a:rPr>
              <a:t>Aeracioni </a:t>
            </a:r>
            <a:r>
              <a:rPr lang="sr-Latn-CS" altLang="sr-Latn-RS" sz="1600" dirty="0" smtClean="0">
                <a:effectLst/>
              </a:rPr>
              <a:t>žljebovi</a:t>
            </a:r>
            <a:r>
              <a:rPr lang="en-US" altLang="sr-Latn-RS" sz="1600" dirty="0" smtClean="0">
                <a:effectLst/>
              </a:rPr>
              <a:t> -</a:t>
            </a:r>
            <a:r>
              <a:rPr lang="sr-Latn-CS" altLang="sr-Latn-RS" sz="1600" dirty="0" smtClean="0">
                <a:effectLst/>
              </a:rPr>
              <a:t>Konstrukcija</a:t>
            </a:r>
            <a:r>
              <a:rPr lang="sr-Latn-CS" altLang="sr-Latn-RS" sz="1600" dirty="0">
                <a:effectLst/>
              </a:rPr>
              <a:t>: sandučasti presjek po sredini podijeljen tkaninom ili poroznim keramičkim pločama sa podužnim nagibom oko 4%. Ispod tkanine struji vazduh pod pritiskom i cement </a:t>
            </a:r>
            <a:r>
              <a:rPr lang="sr-Latn-CS" altLang="sr-Latn-RS" sz="1600" dirty="0" smtClean="0">
                <a:effectLst/>
              </a:rPr>
              <a:t>teče</a:t>
            </a:r>
            <a:r>
              <a:rPr lang="en-US" altLang="sr-Latn-RS" sz="1600" dirty="0" smtClean="0">
                <a:effectLst/>
              </a:rPr>
              <a:t> ;</a:t>
            </a:r>
            <a:r>
              <a:rPr lang="sr-Latn-CS" altLang="sr-Latn-RS" sz="1600" dirty="0" smtClean="0">
                <a:effectLst/>
              </a:rPr>
              <a:t>Primjena</a:t>
            </a:r>
            <a:r>
              <a:rPr lang="sr-Latn-CS" altLang="sr-Latn-RS" sz="1600" dirty="0">
                <a:effectLst/>
              </a:rPr>
              <a:t>: za transport cementa u rasutom </a:t>
            </a:r>
            <a:r>
              <a:rPr lang="sr-Latn-CS" altLang="sr-Latn-RS" sz="1600" dirty="0" smtClean="0">
                <a:effectLst/>
              </a:rPr>
              <a:t>stanju</a:t>
            </a:r>
            <a:endParaRPr lang="en-US" altLang="sr-Latn-RS" sz="1600" dirty="0" smtClean="0">
              <a:effectLst/>
            </a:endParaRPr>
          </a:p>
          <a:p>
            <a:pPr eaLnBrk="1" hangingPunct="1">
              <a:lnSpc>
                <a:spcPct val="90000"/>
              </a:lnSpc>
            </a:pPr>
            <a:r>
              <a:rPr lang="sr-Latn-CS" altLang="sr-Latn-RS" sz="1600" dirty="0" smtClean="0">
                <a:effectLst/>
              </a:rPr>
              <a:t>Viljuškari</a:t>
            </a:r>
            <a:r>
              <a:rPr lang="en-US" altLang="sr-Latn-RS" sz="1600" dirty="0" smtClean="0">
                <a:effectLst/>
              </a:rPr>
              <a:t>- </a:t>
            </a:r>
            <a:r>
              <a:rPr lang="sr-Latn-CS" altLang="sr-Latn-RS" sz="1600" dirty="0" smtClean="0">
                <a:effectLst/>
              </a:rPr>
              <a:t>Konstrukcija: motorna kolica sa sopstvenim pogonom i krakom po kojem klizi uređaj za dizanje terete</a:t>
            </a:r>
            <a:r>
              <a:rPr lang="en-US" altLang="sr-Latn-RS" sz="1600" dirty="0" smtClean="0">
                <a:effectLst/>
              </a:rPr>
              <a:t>; </a:t>
            </a:r>
            <a:r>
              <a:rPr lang="sr-Latn-CS" altLang="sr-Latn-RS" sz="1600" dirty="0" smtClean="0">
                <a:effectLst/>
              </a:rPr>
              <a:t>Primjena: za rad u fabrikama betonskih proizvoda, u skladištima i radionicama, za utovar i istovar</a:t>
            </a:r>
          </a:p>
          <a:p>
            <a:pPr eaLnBrk="1" hangingPunct="1">
              <a:lnSpc>
                <a:spcPct val="90000"/>
              </a:lnSpc>
              <a:defRPr/>
            </a:pPr>
            <a:endParaRPr lang="sr-Latn-CS" altLang="sr-Latn-RS" sz="1600" dirty="0">
              <a:effectLst/>
            </a:endParaRPr>
          </a:p>
          <a:p>
            <a:pPr eaLnBrk="1" hangingPunct="1">
              <a:lnSpc>
                <a:spcPct val="90000"/>
              </a:lnSpc>
            </a:pPr>
            <a:endParaRPr lang="sr-Latn-CS" altLang="sr-Latn-RS" sz="1600" dirty="0" smtClean="0">
              <a:effectLst/>
            </a:endParaRPr>
          </a:p>
        </p:txBody>
      </p:sp>
      <p:pic>
        <p:nvPicPr>
          <p:cNvPr id="41989" name="Picture 7" descr="puzni_transporter_PIC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107" y="1566591"/>
            <a:ext cx="7897208" cy="52278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 name="Picture 1"/>
          <p:cNvPicPr>
            <a:picLocks noChangeAspect="1"/>
          </p:cNvPicPr>
          <p:nvPr/>
        </p:nvPicPr>
        <p:blipFill>
          <a:blip r:embed="rId3"/>
          <a:stretch>
            <a:fillRect/>
          </a:stretch>
        </p:blipFill>
        <p:spPr>
          <a:xfrm>
            <a:off x="3052407" y="3682872"/>
            <a:ext cx="4216365" cy="3154128"/>
          </a:xfrm>
          <a:prstGeom prst="rect">
            <a:avLst/>
          </a:prstGeom>
        </p:spPr>
      </p:pic>
      <p:grpSp>
        <p:nvGrpSpPr>
          <p:cNvPr id="4" name="Group 3"/>
          <p:cNvGrpSpPr/>
          <p:nvPr/>
        </p:nvGrpSpPr>
        <p:grpSpPr>
          <a:xfrm>
            <a:off x="302716" y="3150380"/>
            <a:ext cx="8593352" cy="3391743"/>
            <a:chOff x="539552" y="1628800"/>
            <a:chExt cx="5654126" cy="2095599"/>
          </a:xfrm>
        </p:grpSpPr>
        <p:pic>
          <p:nvPicPr>
            <p:cNvPr id="7" name="Picture 2"/>
            <p:cNvPicPr>
              <a:picLocks noChangeAspect="1"/>
            </p:cNvPicPr>
            <p:nvPr/>
          </p:nvPicPr>
          <p:blipFill rotWithShape="1">
            <a:blip r:embed="rId4">
              <a:extLst>
                <a:ext uri="{28A0092B-C50C-407E-A947-70E740481C1C}">
                  <a14:useLocalDpi xmlns:a14="http://schemas.microsoft.com/office/drawing/2010/main" val="0"/>
                </a:ext>
              </a:extLst>
            </a:blip>
            <a:srcRect l="6323" t="2865" r="8250"/>
            <a:stretch/>
          </p:blipFill>
          <p:spPr bwMode="auto">
            <a:xfrm>
              <a:off x="539552" y="1628800"/>
              <a:ext cx="2952328" cy="2095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p:cNvPicPr>
              <a:picLocks noChangeAspect="1"/>
            </p:cNvPicPr>
            <p:nvPr/>
          </p:nvPicPr>
          <p:blipFill rotWithShape="1">
            <a:blip r:embed="rId5">
              <a:extLst>
                <a:ext uri="{28A0092B-C50C-407E-A947-70E740481C1C}">
                  <a14:useLocalDpi xmlns:a14="http://schemas.microsoft.com/office/drawing/2010/main" val="0"/>
                </a:ext>
              </a:extLst>
            </a:blip>
            <a:srcRect l="8257" t="6122" r="4827" b="3304"/>
            <a:stretch/>
          </p:blipFill>
          <p:spPr bwMode="auto">
            <a:xfrm>
              <a:off x="3511311" y="1628800"/>
              <a:ext cx="2682367" cy="2095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 name="Picture 5" descr="vertikalni-puzni-transport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47020" y="2531906"/>
            <a:ext cx="4281164" cy="4281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4917">
                                            <p:txEl>
                                              <p:pRg st="0" end="0"/>
                                            </p:txEl>
                                          </p:spTgt>
                                        </p:tgtEl>
                                        <p:attrNameLst>
                                          <p:attrName>style.visibility</p:attrName>
                                        </p:attrNameLst>
                                      </p:cBhvr>
                                      <p:to>
                                        <p:strVal val="visible"/>
                                      </p:to>
                                    </p:set>
                                    <p:anim calcmode="lin" valueType="num">
                                      <p:cBhvr additive="base">
                                        <p:cTn id="7" dur="500" fill="hold"/>
                                        <p:tgtEl>
                                          <p:spTgt spid="29491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491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94917">
                                            <p:txEl>
                                              <p:pRg st="1" end="1"/>
                                            </p:txEl>
                                          </p:spTgt>
                                        </p:tgtEl>
                                        <p:attrNameLst>
                                          <p:attrName>style.visibility</p:attrName>
                                        </p:attrNameLst>
                                      </p:cBhvr>
                                      <p:to>
                                        <p:strVal val="visible"/>
                                      </p:to>
                                    </p:set>
                                    <p:anim calcmode="lin" valueType="num">
                                      <p:cBhvr additive="base">
                                        <p:cTn id="11" dur="500" fill="hold"/>
                                        <p:tgtEl>
                                          <p:spTgt spid="29491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9491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4917">
                                            <p:txEl>
                                              <p:pRg st="2" end="2"/>
                                            </p:txEl>
                                          </p:spTgt>
                                        </p:tgtEl>
                                        <p:attrNameLst>
                                          <p:attrName>style.visibility</p:attrName>
                                        </p:attrNameLst>
                                      </p:cBhvr>
                                      <p:to>
                                        <p:strVal val="visible"/>
                                      </p:to>
                                    </p:set>
                                    <p:anim calcmode="lin" valueType="num">
                                      <p:cBhvr additive="base">
                                        <p:cTn id="15" dur="500" fill="hold"/>
                                        <p:tgtEl>
                                          <p:spTgt spid="29491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9491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94917">
                                            <p:txEl>
                                              <p:pRg st="3" end="3"/>
                                            </p:txEl>
                                          </p:spTgt>
                                        </p:tgtEl>
                                        <p:attrNameLst>
                                          <p:attrName>style.visibility</p:attrName>
                                        </p:attrNameLst>
                                      </p:cBhvr>
                                      <p:to>
                                        <p:strVal val="visible"/>
                                      </p:to>
                                    </p:set>
                                    <p:anim calcmode="lin" valueType="num">
                                      <p:cBhvr additive="base">
                                        <p:cTn id="19" dur="500" fill="hold"/>
                                        <p:tgtEl>
                                          <p:spTgt spid="29491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491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1989"/>
                                        </p:tgtEl>
                                        <p:attrNameLst>
                                          <p:attrName>style.visibility</p:attrName>
                                        </p:attrNameLst>
                                      </p:cBhvr>
                                      <p:to>
                                        <p:strVal val="visible"/>
                                      </p:to>
                                    </p:set>
                                    <p:animEffect transition="in" filter="fade">
                                      <p:cBhvr>
                                        <p:cTn id="25" dur="1000"/>
                                        <p:tgtEl>
                                          <p:spTgt spid="41989"/>
                                        </p:tgtEl>
                                      </p:cBhvr>
                                    </p:animEffect>
                                    <p:anim calcmode="lin" valueType="num">
                                      <p:cBhvr>
                                        <p:cTn id="26" dur="1000" fill="hold"/>
                                        <p:tgtEl>
                                          <p:spTgt spid="41989"/>
                                        </p:tgtEl>
                                        <p:attrNameLst>
                                          <p:attrName>ppt_x</p:attrName>
                                        </p:attrNameLst>
                                      </p:cBhvr>
                                      <p:tavLst>
                                        <p:tav tm="0">
                                          <p:val>
                                            <p:strVal val="#ppt_x"/>
                                          </p:val>
                                        </p:tav>
                                        <p:tav tm="100000">
                                          <p:val>
                                            <p:strVal val="#ppt_x"/>
                                          </p:val>
                                        </p:tav>
                                      </p:tavLst>
                                    </p:anim>
                                    <p:anim calcmode="lin" valueType="num">
                                      <p:cBhvr>
                                        <p:cTn id="27" dur="1000" fill="hold"/>
                                        <p:tgtEl>
                                          <p:spTgt spid="41989"/>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41989"/>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barn(inVertical)">
                                      <p:cBhvr>
                                        <p:cTn id="36"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6" presetClass="entr" presetSubtype="16"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circle(in)">
                                      <p:cBhvr>
                                        <p:cTn id="41" dur="20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7"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pPr eaLnBrk="1" hangingPunct="1"/>
            <a:r>
              <a:rPr lang="sr-Latn-CS" altLang="sr-Latn-RS" smtClean="0"/>
              <a:t>Toranjske dizalice</a:t>
            </a:r>
          </a:p>
        </p:txBody>
      </p:sp>
      <p:sp>
        <p:nvSpPr>
          <p:cNvPr id="91141" name="Rectangle 5"/>
          <p:cNvSpPr>
            <a:spLocks noGrp="1" noChangeArrowheads="1"/>
          </p:cNvSpPr>
          <p:nvPr>
            <p:ph type="body" idx="1"/>
          </p:nvPr>
        </p:nvSpPr>
        <p:spPr/>
        <p:txBody>
          <a:bodyPr/>
          <a:lstStyle/>
          <a:p>
            <a:pPr eaLnBrk="1" hangingPunct="1">
              <a:defRPr/>
            </a:pPr>
            <a:r>
              <a:rPr lang="sr-Latn-CS" altLang="sr-Latn-RS" sz="2000" smtClean="0"/>
              <a:t>Relativno dug i skup proces montaže</a:t>
            </a:r>
          </a:p>
          <a:p>
            <a:pPr eaLnBrk="1" hangingPunct="1">
              <a:defRPr/>
            </a:pPr>
            <a:r>
              <a:rPr lang="sr-Latn-CS" altLang="sr-Latn-RS" sz="2000" smtClean="0"/>
              <a:t>Jednom montirana je veoma ekonomična</a:t>
            </a:r>
          </a:p>
          <a:p>
            <a:pPr eaLnBrk="1" hangingPunct="1">
              <a:defRPr/>
            </a:pPr>
            <a:r>
              <a:rPr lang="sr-Latn-CS" altLang="sr-Latn-RS" sz="2000" smtClean="0"/>
              <a:t>Montira se uz pomoć autodizalice</a:t>
            </a:r>
          </a:p>
          <a:p>
            <a:pPr eaLnBrk="1" hangingPunct="1">
              <a:defRPr/>
            </a:pPr>
            <a:r>
              <a:rPr lang="sr-Latn-CS" altLang="sr-Latn-RS" sz="2000" smtClean="0"/>
              <a:t>Postoje i toranjske dizalice koje se same montiraju</a:t>
            </a:r>
          </a:p>
          <a:p>
            <a:pPr eaLnBrk="1" hangingPunct="1">
              <a:defRPr/>
            </a:pPr>
            <a:r>
              <a:rPr lang="sr-Latn-CS" altLang="sr-Latn-RS" sz="2000" smtClean="0"/>
              <a:t>Horizontalni dohvat je od 25 do 65 m</a:t>
            </a:r>
          </a:p>
          <a:p>
            <a:pPr eaLnBrk="1" hangingPunct="1">
              <a:defRPr/>
            </a:pPr>
            <a:r>
              <a:rPr lang="sr-Latn-CS" altLang="sr-Latn-RS" sz="2000" smtClean="0"/>
              <a:t>Visina je do 100 m</a:t>
            </a:r>
          </a:p>
          <a:p>
            <a:pPr eaLnBrk="1" hangingPunct="1">
              <a:defRPr/>
            </a:pPr>
            <a:r>
              <a:rPr lang="sr-Latn-CS" altLang="sr-Latn-RS" sz="2000" smtClean="0"/>
              <a:t>Nosivost se mjeri u [KNm] od 250 kNm (lake) do 6000 kNm (teške)</a:t>
            </a:r>
          </a:p>
          <a:p>
            <a:pPr eaLnBrk="1" hangingPunct="1">
              <a:defRPr/>
            </a:pPr>
            <a:r>
              <a:rPr lang="sr-Latn-CS" altLang="sr-Latn-RS" sz="2000" smtClean="0"/>
              <a:t>Na većoj udaljenosti od tornja se može podići manji teret</a:t>
            </a:r>
          </a:p>
          <a:p>
            <a:pPr eaLnBrk="1" hangingPunct="1">
              <a:defRPr/>
            </a:pPr>
            <a:r>
              <a:rPr lang="sr-Latn-CS" altLang="sr-Latn-RS" sz="2000" smtClean="0"/>
              <a:t>Stabilnost se postiže balastom i kontrategovima</a:t>
            </a:r>
          </a:p>
          <a:p>
            <a:pPr eaLnBrk="1" hangingPunct="1">
              <a:defRPr/>
            </a:pPr>
            <a:r>
              <a:rPr lang="sr-Latn-CS" altLang="sr-Latn-RS" sz="2000" smtClean="0"/>
              <a:t>Širina oslanjanja za nepokretne i širina kolosjeka za pokretne direktno su proporcionalne nosivosti (od 3,5 m do 8m i više)</a:t>
            </a:r>
          </a:p>
          <a:p>
            <a:pPr eaLnBrk="1" hangingPunct="1">
              <a:defRPr/>
            </a:pPr>
            <a:endParaRPr lang="sr-Latn-CS" altLang="sr-Latn-RS" sz="200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3" name="Rectangle 3"/>
          <p:cNvSpPr>
            <a:spLocks noGrp="1" noChangeArrowheads="1"/>
          </p:cNvSpPr>
          <p:nvPr>
            <p:ph type="body" idx="1"/>
          </p:nvPr>
        </p:nvSpPr>
        <p:spPr>
          <a:xfrm>
            <a:off x="320675" y="871538"/>
            <a:ext cx="8621713" cy="3421558"/>
          </a:xfrm>
        </p:spPr>
        <p:txBody>
          <a:bodyPr/>
          <a:lstStyle/>
          <a:p>
            <a:pPr eaLnBrk="1" hangingPunct="1">
              <a:lnSpc>
                <a:spcPct val="90000"/>
              </a:lnSpc>
              <a:defRPr/>
            </a:pPr>
            <a:r>
              <a:rPr lang="sr-Latn-CS" altLang="sr-Latn-RS" sz="1600" b="1" dirty="0" smtClean="0">
                <a:effectLst/>
              </a:rPr>
              <a:t>Kolske i hidraulične dizalice</a:t>
            </a:r>
            <a:r>
              <a:rPr lang="sr-Latn-CS" altLang="sr-Latn-RS" sz="1600" dirty="0" smtClean="0">
                <a:effectLst/>
              </a:rPr>
              <a:t>: moć nošenja -kolske do 40 t a hidraulične i do 300 i 500 t uz mogućnost simultanog rada više hidrauličnih </a:t>
            </a:r>
            <a:r>
              <a:rPr lang="sr-Latn-CS" altLang="sr-Latn-RS" sz="1600" dirty="0" smtClean="0">
                <a:effectLst/>
              </a:rPr>
              <a:t>dizalica</a:t>
            </a:r>
            <a:endParaRPr lang="en-US" altLang="sr-Latn-RS" sz="1600" dirty="0" smtClean="0">
              <a:effectLst/>
            </a:endParaRPr>
          </a:p>
          <a:p>
            <a:pPr eaLnBrk="1" hangingPunct="1">
              <a:lnSpc>
                <a:spcPct val="90000"/>
              </a:lnSpc>
              <a:defRPr/>
            </a:pPr>
            <a:r>
              <a:rPr lang="sr-Latn-CS" altLang="sr-Latn-RS" sz="1600" b="1" dirty="0">
                <a:effectLst/>
              </a:rPr>
              <a:t>Pužne koturače:</a:t>
            </a:r>
            <a:r>
              <a:rPr lang="sr-Latn-CS" altLang="sr-Latn-RS" sz="1600" dirty="0">
                <a:effectLst/>
              </a:rPr>
              <a:t> ručno dizanje tereta i do 10 t</a:t>
            </a:r>
          </a:p>
          <a:p>
            <a:pPr eaLnBrk="1" hangingPunct="1">
              <a:lnSpc>
                <a:spcPct val="90000"/>
              </a:lnSpc>
              <a:defRPr/>
            </a:pPr>
            <a:r>
              <a:rPr lang="sr-Latn-CS" altLang="sr-Latn-RS" sz="1600" b="1" dirty="0">
                <a:effectLst/>
              </a:rPr>
              <a:t>Čekrci (vitla) ručni i </a:t>
            </a:r>
            <a:r>
              <a:rPr lang="sr-Latn-CS" altLang="sr-Latn-RS" sz="1600" b="1" dirty="0" smtClean="0">
                <a:effectLst/>
              </a:rPr>
              <a:t>motorni</a:t>
            </a:r>
            <a:endParaRPr lang="en-US" altLang="sr-Latn-RS" sz="1600" b="1" dirty="0" smtClean="0">
              <a:effectLst/>
            </a:endParaRPr>
          </a:p>
          <a:p>
            <a:pPr eaLnBrk="1" hangingPunct="1">
              <a:lnSpc>
                <a:spcPct val="90000"/>
              </a:lnSpc>
              <a:defRPr/>
            </a:pPr>
            <a:r>
              <a:rPr lang="sr-Latn-CS" altLang="sr-Latn-RS" sz="1600" b="1" dirty="0">
                <a:effectLst/>
              </a:rPr>
              <a:t>Skip dizalice</a:t>
            </a:r>
            <a:r>
              <a:rPr lang="sr-Latn-CS" altLang="sr-Latn-RS" sz="1600" dirty="0">
                <a:effectLst/>
              </a:rPr>
              <a:t> - dizanje korpe ili sanduka po vođicama uz pomoć motornog vitla; za isbacivanje iskopa iz temeljnih jama i kod betonskih mješalica za utovar agregata u </a:t>
            </a:r>
            <a:r>
              <a:rPr lang="sr-Latn-CS" altLang="sr-Latn-RS" sz="1600" dirty="0" smtClean="0">
                <a:effectLst/>
              </a:rPr>
              <a:t>bubanj</a:t>
            </a:r>
            <a:endParaRPr lang="en-US" altLang="sr-Latn-RS" sz="1600" dirty="0" smtClean="0">
              <a:effectLst/>
            </a:endParaRPr>
          </a:p>
          <a:p>
            <a:pPr eaLnBrk="1" hangingPunct="1">
              <a:lnSpc>
                <a:spcPct val="90000"/>
              </a:lnSpc>
              <a:defRPr/>
            </a:pPr>
            <a:r>
              <a:rPr lang="sr-Latn-CS" altLang="sr-Latn-RS" sz="1600" b="1" dirty="0">
                <a:effectLst/>
              </a:rPr>
              <a:t>Elevatori </a:t>
            </a:r>
            <a:r>
              <a:rPr lang="sr-Latn-CS" altLang="sr-Latn-RS" sz="1600" dirty="0">
                <a:effectLst/>
              </a:rPr>
              <a:t>– kofice na gumenoj traci</a:t>
            </a:r>
            <a:r>
              <a:rPr lang="en-GB" altLang="sr-Latn-RS" sz="1600" dirty="0">
                <a:effectLst/>
              </a:rPr>
              <a:t> </a:t>
            </a:r>
            <a:r>
              <a:rPr lang="en-GB" altLang="sr-Latn-RS" sz="1600" dirty="0" err="1">
                <a:effectLst/>
              </a:rPr>
              <a:t>koje</a:t>
            </a:r>
            <a:r>
              <a:rPr lang="en-GB" altLang="sr-Latn-RS" sz="1600" dirty="0">
                <a:effectLst/>
              </a:rPr>
              <a:t> se </a:t>
            </a:r>
            <a:r>
              <a:rPr lang="en-GB" altLang="sr-Latn-RS" sz="1600" dirty="0" err="1">
                <a:effectLst/>
              </a:rPr>
              <a:t>kre</a:t>
            </a:r>
            <a:r>
              <a:rPr lang="sr-Latn-CS" altLang="sr-Latn-RS" sz="1600" dirty="0">
                <a:effectLst/>
              </a:rPr>
              <a:t>ću oko pogonskog točka i točka za zatezanje trake – primjena kod uređaja za proizvodnju </a:t>
            </a:r>
            <a:r>
              <a:rPr lang="sr-Latn-CS" altLang="sr-Latn-RS" sz="1600" dirty="0" smtClean="0">
                <a:effectLst/>
              </a:rPr>
              <a:t>materijala</a:t>
            </a:r>
            <a:endParaRPr lang="en-US" altLang="sr-Latn-RS" sz="1600" dirty="0" smtClean="0">
              <a:effectLst/>
            </a:endParaRPr>
          </a:p>
          <a:p>
            <a:pPr eaLnBrk="1" hangingPunct="1">
              <a:lnSpc>
                <a:spcPct val="90000"/>
              </a:lnSpc>
            </a:pPr>
            <a:r>
              <a:rPr lang="sr-Latn-CS" altLang="sr-Latn-RS" sz="1600" b="1" dirty="0" smtClean="0">
                <a:effectLst/>
              </a:rPr>
              <a:t>Lift</a:t>
            </a:r>
            <a:r>
              <a:rPr lang="sr-Latn-CS" altLang="sr-Latn-RS" sz="1600" dirty="0" smtClean="0">
                <a:effectLst/>
              </a:rPr>
              <a:t> – dizalice sa vođicama i platformom, jednom ili više</a:t>
            </a:r>
          </a:p>
          <a:p>
            <a:pPr eaLnBrk="1" hangingPunct="1">
              <a:lnSpc>
                <a:spcPct val="90000"/>
              </a:lnSpc>
            </a:pPr>
            <a:r>
              <a:rPr lang="sr-Latn-CS" altLang="sr-Latn-RS" sz="1600" b="1" dirty="0" smtClean="0">
                <a:effectLst/>
              </a:rPr>
              <a:t>Uspinjače i svoznice</a:t>
            </a:r>
            <a:r>
              <a:rPr lang="sr-Latn-CS" altLang="sr-Latn-RS" sz="1600" dirty="0" smtClean="0">
                <a:effectLst/>
              </a:rPr>
              <a:t> – sa jednim kolosjekom (ređe dva) i platformom za podizanje (čak i težina do 60 t)</a:t>
            </a:r>
          </a:p>
          <a:p>
            <a:pPr eaLnBrk="1" hangingPunct="1">
              <a:lnSpc>
                <a:spcPct val="90000"/>
              </a:lnSpc>
            </a:pPr>
            <a:r>
              <a:rPr lang="sr-Latn-CS" altLang="sr-Latn-RS" sz="1600" b="1" dirty="0" smtClean="0">
                <a:effectLst/>
              </a:rPr>
              <a:t>Viseće korpe (hengeban)</a:t>
            </a:r>
            <a:r>
              <a:rPr lang="sr-Latn-CS" altLang="sr-Latn-RS" sz="1600" dirty="0" smtClean="0">
                <a:effectLst/>
              </a:rPr>
              <a:t> – korpa koja se kreće po šinama na otvorenom ili u halama, proizvodnim pogonima</a:t>
            </a:r>
          </a:p>
          <a:p>
            <a:pPr eaLnBrk="1" hangingPunct="1">
              <a:lnSpc>
                <a:spcPct val="90000"/>
              </a:lnSpc>
              <a:defRPr/>
            </a:pPr>
            <a:endParaRPr lang="sr-Latn-CS" altLang="sr-Latn-RS" sz="1600" dirty="0">
              <a:effectLst/>
            </a:endParaRPr>
          </a:p>
          <a:p>
            <a:pPr eaLnBrk="1" hangingPunct="1">
              <a:lnSpc>
                <a:spcPct val="90000"/>
              </a:lnSpc>
              <a:defRPr/>
            </a:pPr>
            <a:endParaRPr lang="sr-Latn-CS" altLang="sr-Latn-RS" sz="1600" dirty="0">
              <a:effectLst/>
            </a:endParaRPr>
          </a:p>
          <a:p>
            <a:pPr eaLnBrk="1" hangingPunct="1">
              <a:lnSpc>
                <a:spcPct val="90000"/>
              </a:lnSpc>
              <a:defRPr/>
            </a:pPr>
            <a:endParaRPr lang="sr-Latn-CS" altLang="sr-Latn-RS" sz="1600" b="1" dirty="0">
              <a:effectLst/>
            </a:endParaRPr>
          </a:p>
          <a:p>
            <a:pPr eaLnBrk="1" hangingPunct="1">
              <a:lnSpc>
                <a:spcPct val="90000"/>
              </a:lnSpc>
              <a:defRPr/>
            </a:pPr>
            <a:endParaRPr lang="sr-Latn-CS" altLang="sr-Latn-RS" sz="1600" dirty="0" smtClean="0">
              <a:effectLst/>
            </a:endParaRPr>
          </a:p>
        </p:txBody>
      </p:sp>
      <p:pic>
        <p:nvPicPr>
          <p:cNvPr id="4" name="Picture 3"/>
          <p:cNvPicPr>
            <a:picLocks noChangeAspect="1"/>
          </p:cNvPicPr>
          <p:nvPr/>
        </p:nvPicPr>
        <p:blipFill rotWithShape="1">
          <a:blip r:embed="rId2"/>
          <a:srcRect r="49097"/>
          <a:stretch/>
        </p:blipFill>
        <p:spPr>
          <a:xfrm>
            <a:off x="5878397" y="3889091"/>
            <a:ext cx="2582035" cy="2985869"/>
          </a:xfrm>
          <a:prstGeom prst="rect">
            <a:avLst/>
          </a:prstGeom>
        </p:spPr>
      </p:pic>
      <p:pic>
        <p:nvPicPr>
          <p:cNvPr id="3" name="Picture 2"/>
          <p:cNvPicPr>
            <a:picLocks noChangeAspect="1"/>
          </p:cNvPicPr>
          <p:nvPr/>
        </p:nvPicPr>
        <p:blipFill>
          <a:blip r:embed="rId3"/>
          <a:stretch>
            <a:fillRect/>
          </a:stretch>
        </p:blipFill>
        <p:spPr>
          <a:xfrm>
            <a:off x="3101828" y="2866658"/>
            <a:ext cx="2572551" cy="3976338"/>
          </a:xfrm>
          <a:prstGeom prst="rect">
            <a:avLst/>
          </a:prstGeom>
        </p:spPr>
      </p:pic>
      <p:pic>
        <p:nvPicPr>
          <p:cNvPr id="2" name="Picture 1"/>
          <p:cNvPicPr>
            <a:picLocks noChangeAspect="1"/>
          </p:cNvPicPr>
          <p:nvPr/>
        </p:nvPicPr>
        <p:blipFill>
          <a:blip r:embed="rId4"/>
          <a:stretch>
            <a:fillRect/>
          </a:stretch>
        </p:blipFill>
        <p:spPr>
          <a:xfrm>
            <a:off x="301577" y="2452517"/>
            <a:ext cx="2703308" cy="4390478"/>
          </a:xfrm>
          <a:prstGeom prst="rect">
            <a:avLst/>
          </a:prstGeom>
        </p:spPr>
      </p:pic>
      <p:pic>
        <p:nvPicPr>
          <p:cNvPr id="46084" name="Picture 5" descr="http://www.uniorteos.com/images/images/15-00%20_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50" y="1468437"/>
            <a:ext cx="2952750"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koturace"/>
          <p:cNvPicPr>
            <a:picLocks noChangeAspect="1" noChangeArrowheads="1"/>
          </p:cNvPicPr>
          <p:nvPr/>
        </p:nvPicPr>
        <p:blipFill>
          <a:blip r:embed="rId6">
            <a:extLst>
              <a:ext uri="{28A0092B-C50C-407E-A947-70E740481C1C}">
                <a14:useLocalDpi xmlns:a14="http://schemas.microsoft.com/office/drawing/2010/main" val="0"/>
              </a:ext>
            </a:extLst>
          </a:blip>
          <a:srcRect r="14" b="24"/>
          <a:stretch>
            <a:fillRect/>
          </a:stretch>
        </p:blipFill>
        <p:spPr bwMode="auto">
          <a:xfrm>
            <a:off x="5300547" y="1829308"/>
            <a:ext cx="3024188" cy="411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puzna koturaca"/>
          <p:cNvPicPr>
            <a:picLocks noChangeAspect="1" noChangeArrowheads="1"/>
          </p:cNvPicPr>
          <p:nvPr/>
        </p:nvPicPr>
        <p:blipFill>
          <a:blip r:embed="rId7">
            <a:lum contrast="-30000"/>
            <a:extLst>
              <a:ext uri="{28A0092B-C50C-407E-A947-70E740481C1C}">
                <a14:useLocalDpi xmlns:a14="http://schemas.microsoft.com/office/drawing/2010/main" val="0"/>
              </a:ext>
            </a:extLst>
          </a:blip>
          <a:srcRect/>
          <a:stretch>
            <a:fillRect/>
          </a:stretch>
        </p:blipFill>
        <p:spPr bwMode="auto">
          <a:xfrm>
            <a:off x="2977987" y="1607201"/>
            <a:ext cx="2303462"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2" name="Rectangle 2"/>
          <p:cNvSpPr>
            <a:spLocks noGrp="1" noChangeArrowheads="1"/>
          </p:cNvSpPr>
          <p:nvPr>
            <p:ph type="title"/>
          </p:nvPr>
        </p:nvSpPr>
        <p:spPr>
          <a:xfrm>
            <a:off x="1143000" y="152400"/>
            <a:ext cx="7772400" cy="719137"/>
          </a:xfrm>
        </p:spPr>
        <p:txBody>
          <a:bodyPr/>
          <a:lstStyle/>
          <a:p>
            <a:pPr eaLnBrk="1" hangingPunct="1"/>
            <a:r>
              <a:rPr lang="sr-Latn-CS" altLang="sr-Latn-RS" dirty="0" smtClean="0"/>
              <a:t>Specijalni uređaji za dizanje tereta</a:t>
            </a:r>
            <a:endParaRPr lang="en-GB" altLang="sr-Latn-RS" dirty="0" smtClean="0"/>
          </a:p>
        </p:txBody>
      </p:sp>
      <p:sp>
        <p:nvSpPr>
          <p:cNvPr id="46085" name="AutoShape 7" descr="data:image/jpeg;base64,/9j/4AAQSkZJRgABAQAAAQABAAD/2wCEAAkGBhQQDxIUEhMQFRUUFBYWFxAYFBcYFRgWFhQVFBUUFRQYHCYeFxojGhQVHy8gJCcpLC0sFR4xNTAqNSYrLCkBCQoKDgwOGg8PGjUkHSU1NSwyNS8pLCw1MCwyKiwsKSwsLiwpLCkuLCkqLCwsLCksLCwsLCkpKSwpLCkpLCwsLP/AABEIAOEA4QMBIgACEQEDEQH/xAAcAAEAAQUBAQAAAAAAAAAAAAAABwECBAUGAwj/xABGEAACAQMBBAcFBAcFBwUAAAAAAQIDBBEhBQYSMQcTIkFRYZEycYGhsUJSwdEUIzNicoKSJGOi4fA0Q1OywtLxFVRzg5P/xAAaAQEAAwEBAQAAAAAAAAAAAAAAAwQFAQIG/8QAJxEBAAICAQQCAQQDAAAAAAAAAAECAxEEBRIhMUFRIiMyM3ETFGL/2gAMAwEAAhEDEQA/AJxAAAAAAAAAAFGYW1toK3o1KkuUIt+nL5mazWbx7Ndza1qUXhzg0m+WdGsnY9+Xm29TpG97vDWr+1UeOeItxil3Jpdx5Utq16fs1aiw8Y4s69y8zkLunXtKs6VTMZxfajnK8n5rUyI7ZqSUY6PGiXD595rRWs18afN2nJFp7plMG5m8srrjhUx1lPDbXJp5SeO46g4no12FOjTnVqxcZVcJRfNRWea7jtjMy6757W9xpvOOO/2AAjWAAAAAAAAAAAAAAAAAAAAAAAAAAAAAALZFx4Xd1GnCU5yUYxTbk+SS72B8z9L9XO2LnD5NL0hH4mh3ZcpXdunKTzWpacWj/WL5Gb0hbShc7SuKlOXFCc24vHdok/E8t0Wo3tq5NRSrUm5PC0U023juwvmd3P25qH1nFFx50qqkk4tNPVNcmvFM9DjoAAAAAAAAAAAAAAAAAAAAAAAAAAAAAAAAcr0k1MbOq82pOEWvFOWq+R1Ry/SL/sX/ANkPxOw5Mbh85bR2BKpNyhKOv2Zd3kjM2VutU6xNzpxUFx80sqP2Vpq34G+vbWPFHK5/mbins6nGdRKPs0m+fKXCsNepL3Y/pX1njxuNJJ6N8/8Ap9NN54XJLyXE9PqdUc7uJQ4bCl58T9ZM6IimdynrGo0AA49AAAAAAAAAAAAAAAAAAAAAAAAAAAAFGAbOS6R5/wBlgvGrH6M321dq07em51JYXJLvb8Eu8hjbe3qlW6bqybU03FZ7McN4ily5Mkrjm0TKC+etbRX5lg3T7cF5/ibec+3c/wAKX+KBpOsUq1PD54+ps6tdR/SG39qC/wAbf4HjUpJtCX91qfBZ0F/dxfrl/ibYj7cTet1JRpzeYSj2G8dnHKPmmSBGR6vSaTqXnFlrkjdVwKFTwlAAAAAAAAAAAAAAAAAAAAAAAAAAALZFxbICKukG/buKib7NPhSXvw2/mcTXv41Y8NRPTlJc/edHvjtaM76voms8LX8KSyvHkc9VtadT2cLyX5PU2MMRNIh8tyt1yzM/ftj2OyV1sJQqZUWuy/DwzkzbmzT6yNSWk5KTSfg20sru1MSjYTUtNUZUbD700uWiWvP/ADJIw03vSKeXkjxFmbaXajJKGiisJry1yiX91dpOvawnL2lmL7suLxn0wQ3bUYp6Zb+89PkTBuVw/oVPhedZZfnxPJV5kREQu9Km3fbz4b5MqUTK5M19CAAAAAAAAAAAAAAAAAAAAAAAAAAAUaKlGB8/700E7qt/8k8P+Zmgcai5cMl56P1Ok3i1uKv8cvqzSSNfFETWHzmfdbTryspVqi+zL4SRkKpN/Zfxl+RbSke8ZZLMRH2z72/5hfCEnjL/AJVov8yYuj5YsYeUpfUiGhWWUvmTBuDSxs6i/vccv6py/wAinzZ/CIaXS4mckzP06PJTJwm2d57iVSfUyhCnGXCpY4pSazl+S0PfYm9lZVoUrmKxUeIVYrTOOUjP7PHtrf7Ve7tmJdumVLYMuI1sAAAAAAAAAAAAAAAAAAAAAAAALZsuPOtyfuAgXb+XXq8LWjlJp8vax+Joqlwl7SlH95rs/wBSyjo9pJuvUx3xfzmu7vMSFRRXDhxx93Vd/NP6EWTnXwZJrEbhFHCpyMe58S1MLmHdOH9S/M9Y3kM444tvkk8+7kZtVUsttRzjOJUYt+q5mPvFUh/Zo0+r/bZfCl3Qk8ad2foT4erTfJWnZranl6PSlLX7vTHlUfr+JOljUVrsull44aEFn95xSXzZA9WDc4xXe4pfFpEp9LG1VbWdvSb4VKWX/DTiu734NDlx3zFN6VOB+FLX1t62dPhj3LGcvK79cmdsq1dStTbaai+J6ZzhaNPu5kR2O9NFy4I1JKXnyfuf4ErdG9SVRVZy+ziCeef2m2uRjz0yMcxl79zE7XsXNve/+K+PtiY+3cQLy2BcTLwAAAAAAAAAAAAAAAAAAAAAAAAeVfk/c/oep4XbxCT/AHX9GBCl9T/tM8fd+skefVxwlJeqff5oX0l10+LOHFf82Txec6Tz5cST9HoY3P8A5pXOJ/HC+NpTy0ksctH46P6Gr3lglUtUljtVHhLHKH+ZtY8a8H35019DTbby7m2UuahVf/Kjx0+Jnk0OdOuPf+nraW/He2sfGrSX+OOTv+mfdR3VvTrJ/sOLi1+zL7Xrp8TjN16XHtS0XhWXpFOX4EjdL18obLqR4kpVJQjw98lnLSXuR9XyZ/Uh87wY/Rl87T3dqrRRz4PuxnGUz6E6Hdm1aWzYurzm24rv4Vos+hDtjdyUOFaa5T7/ACR9JbHt+rt6UFpwwivjjX55Is1IpH4/KfBlnLbVvhnIqURUqr4AAAAAAAAAAAAAAAAAAAAAAACmTmukDakrewqShzfDHPgpPtP0ydI0cx0gVIfonBNrtywo+OE216HqkbtEIsszFJmEX7Qqx66XE0lKKxJ8m+LPM8P0JrOfVa5MC8qOEeCfaS0jLua8H4NcjFtq0l7E5x8s5X9LyR8rpt8lpvSUXG6ljpWK3jw3lK1ljCaS9zz7zXX9LF1STzmNGXzmjzW1Kyz+tX/5Qz9DHU5cbnOcpyaxxPGi54UUkkeOD03NizRe+tO83qWHJgtSnuV9rtyVpdUq0EnKEm0ny1TX4lu8G2q+06rqzaeX2aa5RSWMRXq8+Z5VLJSTcmksNL46ZMSym6Tai/8AX4G9fH+e5Y2PLrH209s+wtJLh7MlyeceD5k1dHm2J16E4zfE6c8KXe01nX3ESUtpzcIwwsLPjnXn/wCCWejWhi1lLTtT+kUiLlREY/LvBm059/DsIlxRIqZb6EAAAAAAAAAAAAAAAAAAAAAAABYyIukHa36Rcypp9mmnGL/eTTcv9eBJ+3L7qberU+7Fte/GnzIIvuJzfjJZlIvcPH3TNpY/U8sxEUj5ay7veGWI6rGHnVSa72iyNaDfKUX5NNejM6ts6Dgl2uJN5l3Pw0NfWtHSab1WeZodumVW9LeI9thb2MZZzKafhwr6tnrb2Mnlwg5cK1b1x54R50q04RU3BODeOJrKy+WcPKNjsrb6pceIPVdpp5WE88u73kWa94pM443P09YqbyRGWdV+Wur2+jzlv/XcaNwxJnbbRlTqqnVik9WmvHEVz+KNPXtoSmnwpZlyWi9BgyTnpFpjUvWSI4+Sce+6HnZQ9n4E17gf7DF+Mp/XBxGzOjqvUmpNRpQ56vLS8Ix/Mk7Y+zI21GFKGWorm+b1y2VOVkraNQ0en4b1tNrRpnIqURUotgAAAAAAAAAAAAAAAAAAAAAAABr9ubL/AEm2q0s8PHFpS8H3Mi246Or2nyVKovKWvvxJJ5+LJiLeElx5bY/2q2fi4837kC3mya9L9pb1Y/yvHqlg1l5KLj7OWmnwteH19x9GOBgXuwKFb9pRpS83FZ9SzHMn1MKE9LrE91ZQFK9jXg0uKDT17Oj+HJPPgYKtJp4xFpN8MstYT7mu8m+76M7OfsxqU34wnJL0eUaS96JW/wBlcfCcP+qP5ElORj+UeTiZon8IjSM7WpKHZkuz4rx8TbbLs3UuaUO9zivWSz8sm5ueje+p+zGlUS+7NfSWGbvcfc6vC5jVuaapqmm4xysuT0XJvRJsktnpFZ1KtHDy2yRuEj046HoiiMbaG06VvTdStUhTgucpNJerMl9LHhk5LK1xGEXKTUUucm0kviyL95unW3pJxtYurLXFSScYfBc5fIiTePf+6v5/rakms6U1pFeSitPUD6P2dv5ZXFw6FKvCVRclriXioSekn5I36Z8c2FzKlVhUUpRnCSlHh1nxJ5S8tUkfXeyLmVW3pTmnGU6cJSi1hpyim1gDMAKZAqDDq7XoxqqnKrSVR8qbnFSfujnJlpgVAAAAAAAAAAAAAAAAAAAAACmBk0e8W+drs+LdxXpxfdTTzUfugtWBu2a/a+37ezhx3FWnSjjnKSTf8MebfuIg23033N3Pqtm0ODudephyx97Xs015yZwG1K1LrJVL25q3tfvhTn+ri/CdxLRrygviNiRd6On7PFDZ9HL/APcVVovONL/ufwIn21vJc3dXiuK1SrLzl2Y+UYrSPwMS72g6rxGKhHupU01H4vnJ+bZ1G6fRTeX+JKDp0861J5S+GmvwA5DOX3tvuXP1O13R6Kb2/wAS4eopPH62axleS5smTdDois7DEnFVqv8AxJrT+WP5ndJJIDjN0eimzsMSUOtqr/e1FnD/AHYvRHZ8jU7f3ptrCHHcVYQWNIZzOX8MFqyId6+nypPihZ0+qjy62WHUfml7MfmBMG3N6beyhxV6kY+EOc37o82RBvh041amYWkeqjquseHUfuXKHzZH1tYXm062ka1Wcnz7TfP2n4Lz0RJ+6PQOouNS+nF/3Edf65cn7sMCMLO2ur2pxR6xtvPXPibz4qWOJv8AhPpvc2NdWNBXWetUEpNrDeG1FtdzxjK8TL2ZsKjbRSpU4w0xlLtfGXMz0gKgAAAAAAAAAAAAAAAAFGBRyOR3o6ULKwTU6nWVF/uaWJSz5yylH1Iu6WN/Lr9MubVTnTpUpJKnDRyi0mpylzaeSKKtZybbfwAkXenpyvLrijQ4bam8+z2qrXnN8vgkR7VvHOTnNylJ85Sbbfm2+Z4xg3pFN5Oz3Q6Kbu/alwdXTz+0lovh4/ADkXcSmlFcTWfYWi9O9nYbqdFN5ftS4erpt/tJZSx5eJNW6fRFaWKUpR62ppmUscOfKP5ncwiksLCx3AcLun0Q2dklKUetqL7UvZz5R/M7qEUlhYSXdy0Ndt3eS3sqfHcVoU4+Dfaf8MVq/giIt5unGtWUo7PpdXT5O7qrX+WPKL9+X5AS3t3ea3sYcdxVhTXdFvtP+GPORD+9vTxUnmFjB048uumk6j15xjyh8csjG7vKt1WzKdWvVm/beZSk/wB1c37uRI25nQXWr8NS9boQ0apLDqyXPXup/NgcBb211tK4xFVa1Wb15ym897fcvN4RLe6HQTGHDUvZ5lz6mD5eUp4+nqSdsHdyhZUlTt6UYR739qXnOXOTNmBhbM2PStocFGnCnH7sV9Xzb95nAAAAAAAAAAAAAAAAAAAAADAAhrpy3JnUlC+oQcnFdXWill8PKM8Lnjl6HAbsdEt5etPgdOl/xZrhjjyXN+nefUbimUUMAcLun0QWdklKcVWqL7U0uFPyh+Z3MKeEktEu4vAGLtO/jb0alWeeGnCU5Y1eIxcnhe5EJbe6Z7y5bjaQhbU9cVJdurLTTHcn5JP3k5XVuqlOcJLMZxcWvFSTTXoz5u2j0ZX9G7na0aVSceLsVlpCVOXLNTPZx933+RyRxt/tCrUq9ZXlKrU1zxzc5ZXdLXT3Ha7r9GV/tVwqV26FBLsylFLs/wB1RWF8cIkfcboWoWfDVueGvWWqTX6qD8ov2n5v0JKjBI6Ob3T6PrTZsf1NNOp3154lUen3vsryR0qRUAAAAAAAAAAAAAAAAAAAAAAAAAAAAAAAAAGWP8SgArAvAAAAAAAAAAAAAAAAAAAAD//Z"/>
          <p:cNvSpPr>
            <a:spLocks noChangeAspect="1" noChangeArrowheads="1"/>
          </p:cNvSpPr>
          <p:nvPr/>
        </p:nvSpPr>
        <p:spPr bwMode="auto">
          <a:xfrm>
            <a:off x="168275"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endParaRPr lang="sr-Latn-ME" altLang="sr-Latn-RS"/>
          </a:p>
        </p:txBody>
      </p:sp>
      <p:sp>
        <p:nvSpPr>
          <p:cNvPr id="46086" name="AutoShape 9" descr="data:image/jpeg;base64,/9j/4AAQSkZJRgABAQAAAQABAAD/2wCEAAkGBhQQDxIUEhMQFRUUFBYWFxAYFBcYFRgWFhQVFBUUFRQYHCYeFxojGhQVHy8gJCcpLC0sFR4xNTAqNSYrLCkBCQoKDgwOGg8PGjUkHSU1NSwyNS8pLCw1MCwyKiwsKSwsLiwpLCkuLCkqLCwsLCksLCwsLCkpKSwpLCkpLCwsLP/AABEIAOEA4QMBIgACEQEDEQH/xAAcAAEAAQUBAQAAAAAAAAAAAAAABwECBAUGAwj/xABGEAACAQMBBAcFBAcFBwUAAAAAAQIDBBEhBQYSMQcTIkFRYZEycYGhsUJSwdEUIzNicoKSJGOi4fA0Q1OywtLxFVRzg5P/xAAaAQEAAwEBAQAAAAAAAAAAAAAAAwQFAQIG/8QAJxEBAAICAQQCAQQDAAAAAAAAAAECAxEEBRIhMUFRIiMyM3ETFGL/2gAMAwEAAhEDEQA/AJxAAAAAAAAAAFGYW1toK3o1KkuUIt+nL5mazWbx7Ndza1qUXhzg0m+WdGsnY9+Xm29TpG97vDWr+1UeOeItxil3Jpdx5Utq16fs1aiw8Y4s69y8zkLunXtKs6VTMZxfajnK8n5rUyI7ZqSUY6PGiXD595rRWs18afN2nJFp7plMG5m8srrjhUx1lPDbXJp5SeO46g4no12FOjTnVqxcZVcJRfNRWea7jtjMy6757W9xpvOOO/2AAjWAAAAAAAAAAAAAAAAAAAAAAAAAAAAAALZFx4Xd1GnCU5yUYxTbk+SS72B8z9L9XO2LnD5NL0hH4mh3ZcpXdunKTzWpacWj/WL5Gb0hbShc7SuKlOXFCc24vHdok/E8t0Wo3tq5NRSrUm5PC0U023juwvmd3P25qH1nFFx50qqkk4tNPVNcmvFM9DjoAAAAAAAAAAAAAAAAAAAAAAAAAAAAAAAAcr0k1MbOq82pOEWvFOWq+R1Ry/SL/sX/ANkPxOw5Mbh85bR2BKpNyhKOv2Zd3kjM2VutU6xNzpxUFx80sqP2Vpq34G+vbWPFHK5/mbins6nGdRKPs0m+fKXCsNepL3Y/pX1njxuNJJ6N8/8Ap9NN54XJLyXE9PqdUc7uJQ4bCl58T9ZM6IimdynrGo0AA49AAAAAAAAAAAAAAAAAAAAAAAAAAAAFGAbOS6R5/wBlgvGrH6M321dq07em51JYXJLvb8Eu8hjbe3qlW6bqybU03FZ7McN4ily5Mkrjm0TKC+etbRX5lg3T7cF5/ibec+3c/wAKX+KBpOsUq1PD54+ps6tdR/SG39qC/wAbf4HjUpJtCX91qfBZ0F/dxfrl/ibYj7cTet1JRpzeYSj2G8dnHKPmmSBGR6vSaTqXnFlrkjdVwKFTwlAAAAAAAAAAAAAAAAAAAAAAAAAAALZFxbICKukG/buKib7NPhSXvw2/mcTXv41Y8NRPTlJc/edHvjtaM76voms8LX8KSyvHkc9VtadT2cLyX5PU2MMRNIh8tyt1yzM/ftj2OyV1sJQqZUWuy/DwzkzbmzT6yNSWk5KTSfg20sru1MSjYTUtNUZUbD700uWiWvP/ADJIw03vSKeXkjxFmbaXajJKGiisJry1yiX91dpOvawnL2lmL7suLxn0wQ3bUYp6Zb+89PkTBuVw/oVPhedZZfnxPJV5kREQu9Km3fbz4b5MqUTK5M19CAAAAAAAAAAAAAAAAAAAAAAAAAAAUaKlGB8/700E7qt/8k8P+Zmgcai5cMl56P1Ok3i1uKv8cvqzSSNfFETWHzmfdbTryspVqi+zL4SRkKpN/Zfxl+RbSke8ZZLMRH2z72/5hfCEnjL/AJVov8yYuj5YsYeUpfUiGhWWUvmTBuDSxs6i/vccv6py/wAinzZ/CIaXS4mckzP06PJTJwm2d57iVSfUyhCnGXCpY4pSazl+S0PfYm9lZVoUrmKxUeIVYrTOOUjP7PHtrf7Ve7tmJdumVLYMuI1sAAAAAAAAAAAAAAAAAAAAAAAALZsuPOtyfuAgXb+XXq8LWjlJp8vax+Joqlwl7SlH95rs/wBSyjo9pJuvUx3xfzmu7vMSFRRXDhxx93Vd/NP6EWTnXwZJrEbhFHCpyMe58S1MLmHdOH9S/M9Y3kM444tvkk8+7kZtVUsttRzjOJUYt+q5mPvFUh/Zo0+r/bZfCl3Qk8ad2foT4erTfJWnZranl6PSlLX7vTHlUfr+JOljUVrsull44aEFn95xSXzZA9WDc4xXe4pfFpEp9LG1VbWdvSb4VKWX/DTiu734NDlx3zFN6VOB+FLX1t62dPhj3LGcvK79cmdsq1dStTbaai+J6ZzhaNPu5kR2O9NFy4I1JKXnyfuf4ErdG9SVRVZy+ziCeef2m2uRjz0yMcxl79zE7XsXNve/+K+PtiY+3cQLy2BcTLwAAAAAAAAAAAAAAAAAAAAAAAAeVfk/c/oep4XbxCT/AHX9GBCl9T/tM8fd+skefVxwlJeqff5oX0l10+LOHFf82Txec6Tz5cST9HoY3P8A5pXOJ/HC+NpTy0ksctH46P6Gr3lglUtUljtVHhLHKH+ZtY8a8H35019DTbby7m2UuahVf/Kjx0+Jnk0OdOuPf+nraW/He2sfGrSX+OOTv+mfdR3VvTrJ/sOLi1+zL7Xrp8TjN16XHtS0XhWXpFOX4EjdL18obLqR4kpVJQjw98lnLSXuR9XyZ/Uh87wY/Rl87T3dqrRRz4PuxnGUz6E6Hdm1aWzYurzm24rv4Vos+hDtjdyUOFaa5T7/ACR9JbHt+rt6UFpwwivjjX55Is1IpH4/KfBlnLbVvhnIqURUqr4AAAAAAAAAAAAAAAAAAAAAAACmTmukDakrewqShzfDHPgpPtP0ydI0cx0gVIfonBNrtywo+OE216HqkbtEIsszFJmEX7Qqx66XE0lKKxJ8m+LPM8P0JrOfVa5MC8qOEeCfaS0jLua8H4NcjFtq0l7E5x8s5X9LyR8rpt8lpvSUXG6ljpWK3jw3lK1ljCaS9zz7zXX9LF1STzmNGXzmjzW1Kyz+tX/5Qz9DHU5cbnOcpyaxxPGi54UUkkeOD03NizRe+tO83qWHJgtSnuV9rtyVpdUq0EnKEm0ny1TX4lu8G2q+06rqzaeX2aa5RSWMRXq8+Z5VLJSTcmksNL46ZMSym6Tai/8AX4G9fH+e5Y2PLrH209s+wtJLh7MlyeceD5k1dHm2J16E4zfE6c8KXe01nX3ESUtpzcIwwsLPjnXn/wCCWejWhi1lLTtT+kUiLlREY/LvBm059/DsIlxRIqZb6EAAAAAAAAAAAAAAAAAAAAAAABYyIukHa36Rcypp9mmnGL/eTTcv9eBJ+3L7qberU+7Fte/GnzIIvuJzfjJZlIvcPH3TNpY/U8sxEUj5ay7veGWI6rGHnVSa72iyNaDfKUX5NNejM6ts6Dgl2uJN5l3Pw0NfWtHSab1WeZodumVW9LeI9thb2MZZzKafhwr6tnrb2Mnlwg5cK1b1x54R50q04RU3BODeOJrKy+WcPKNjsrb6pceIPVdpp5WE88u73kWa94pM443P09YqbyRGWdV+Wur2+jzlv/XcaNwxJnbbRlTqqnVik9WmvHEVz+KNPXtoSmnwpZlyWi9BgyTnpFpjUvWSI4+Sce+6HnZQ9n4E17gf7DF+Mp/XBxGzOjqvUmpNRpQ56vLS8Ix/Mk7Y+zI21GFKGWorm+b1y2VOVkraNQ0en4b1tNrRpnIqURUotgAAAAAAAAAAAAAAAAAAAAAAABr9ubL/AEm2q0s8PHFpS8H3Mi246Or2nyVKovKWvvxJJ5+LJiLeElx5bY/2q2fi4837kC3mya9L9pb1Y/yvHqlg1l5KLj7OWmnwteH19x9GOBgXuwKFb9pRpS83FZ9SzHMn1MKE9LrE91ZQFK9jXg0uKDT17Oj+HJPPgYKtJp4xFpN8MstYT7mu8m+76M7OfsxqU34wnJL0eUaS96JW/wBlcfCcP+qP5ElORj+UeTiZon8IjSM7WpKHZkuz4rx8TbbLs3UuaUO9zivWSz8sm5ueje+p+zGlUS+7NfSWGbvcfc6vC5jVuaapqmm4xysuT0XJvRJsktnpFZ1KtHDy2yRuEj046HoiiMbaG06VvTdStUhTgucpNJerMl9LHhk5LK1xGEXKTUUucm0kviyL95unW3pJxtYurLXFSScYfBc5fIiTePf+6v5/rakms6U1pFeSitPUD6P2dv5ZXFw6FKvCVRclriXioSekn5I36Z8c2FzKlVhUUpRnCSlHh1nxJ5S8tUkfXeyLmVW3pTmnGU6cJSi1hpyim1gDMAKZAqDDq7XoxqqnKrSVR8qbnFSfujnJlpgVAAAAAAAAAAAAAAAAAAAAACmBk0e8W+drs+LdxXpxfdTTzUfugtWBu2a/a+37ezhx3FWnSjjnKSTf8MebfuIg23033N3Pqtm0ODudephyx97Xs015yZwG1K1LrJVL25q3tfvhTn+ri/CdxLRrygviNiRd6On7PFDZ9HL/APcVVovONL/ufwIn21vJc3dXiuK1SrLzl2Y+UYrSPwMS72g6rxGKhHupU01H4vnJ+bZ1G6fRTeX+JKDp0861J5S+GmvwA5DOX3tvuXP1O13R6Kb2/wAS4eopPH62axleS5smTdDois7DEnFVqv8AxJrT+WP5ndJJIDjN0eimzsMSUOtqr/e1FnD/AHYvRHZ8jU7f3ptrCHHcVYQWNIZzOX8MFqyId6+nypPihZ0+qjy62WHUfml7MfmBMG3N6beyhxV6kY+EOc37o82RBvh041amYWkeqjquseHUfuXKHzZH1tYXm062ka1Wcnz7TfP2n4Lz0RJ+6PQOouNS+nF/3Edf65cn7sMCMLO2ur2pxR6xtvPXPibz4qWOJv8AhPpvc2NdWNBXWetUEpNrDeG1FtdzxjK8TL2ZsKjbRSpU4w0xlLtfGXMz0gKgAAAAAAAAAAAAAAAAFGBRyOR3o6ULKwTU6nWVF/uaWJSz5yylH1Iu6WN/Lr9MubVTnTpUpJKnDRyi0mpylzaeSKKtZybbfwAkXenpyvLrijQ4bam8+z2qrXnN8vgkR7VvHOTnNylJ85Sbbfm2+Z4xg3pFN5Oz3Q6Kbu/alwdXTz+0lovh4/ADkXcSmlFcTWfYWi9O9nYbqdFN5ftS4erpt/tJZSx5eJNW6fRFaWKUpR62ppmUscOfKP5ncwiksLCx3AcLun0Q2dklKUetqL7UvZz5R/M7qEUlhYSXdy0Ndt3eS3sqfHcVoU4+Dfaf8MVq/giIt5unGtWUo7PpdXT5O7qrX+WPKL9+X5AS3t3ea3sYcdxVhTXdFvtP+GPORD+9vTxUnmFjB048uumk6j15xjyh8csjG7vKt1WzKdWvVm/beZSk/wB1c37uRI25nQXWr8NS9boQ0apLDqyXPXup/NgcBb211tK4xFVa1Wb15ym897fcvN4RLe6HQTGHDUvZ5lz6mD5eUp4+nqSdsHdyhZUlTt6UYR739qXnOXOTNmBhbM2PStocFGnCnH7sV9Xzb95nAAAAAAAAAAAAAAAAAAAAADAAhrpy3JnUlC+oQcnFdXWill8PKM8Lnjl6HAbsdEt5etPgdOl/xZrhjjyXN+nefUbimUUMAcLun0QWdklKcVWqL7U0uFPyh+Z3MKeEktEu4vAGLtO/jb0alWeeGnCU5Y1eIxcnhe5EJbe6Z7y5bjaQhbU9cVJdurLTTHcn5JP3k5XVuqlOcJLMZxcWvFSTTXoz5u2j0ZX9G7na0aVSceLsVlpCVOXLNTPZx933+RyRxt/tCrUq9ZXlKrU1zxzc5ZXdLXT3Ha7r9GV/tVwqV26FBLsylFLs/wB1RWF8cIkfcboWoWfDVueGvWWqTX6qD8ov2n5v0JKjBI6Ob3T6PrTZsf1NNOp3154lUen3vsryR0qRUAAAAAAAAAAAAAAAAAAAAAAAAAAAAAAAAAGWP8SgArAvAAAAAAAAAAAAAAAAAAAAD//Z"/>
          <p:cNvSpPr>
            <a:spLocks noChangeAspect="1" noChangeArrowheads="1"/>
          </p:cNvSpPr>
          <p:nvPr/>
        </p:nvSpPr>
        <p:spPr bwMode="auto">
          <a:xfrm>
            <a:off x="320675" y="-301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endParaRPr lang="sr-Latn-ME" altLang="sr-Latn-R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6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696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696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696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696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696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9696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9696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6084"/>
                                        </p:tgtEl>
                                        <p:attrNameLst>
                                          <p:attrName>style.visibility</p:attrName>
                                        </p:attrNameLst>
                                      </p:cBhvr>
                                      <p:to>
                                        <p:strVal val="visible"/>
                                      </p:to>
                                    </p:set>
                                    <p:animEffect transition="in" filter="barn(inVertical)">
                                      <p:cBhvr>
                                        <p:cTn id="25" dur="500"/>
                                        <p:tgtEl>
                                          <p:spTgt spid="46084"/>
                                        </p:tgtEl>
                                      </p:cBhvr>
                                    </p:animEffect>
                                  </p:childTnLst>
                                  <p:subTnLst>
                                    <p:set>
                                      <p:cBhvr override="childStyle">
                                        <p:cTn dur="1" fill="hold" display="0" masterRel="nextClick" afterEffect="1"/>
                                        <p:tgtEl>
                                          <p:spTgt spid="46084"/>
                                        </p:tgtEl>
                                        <p:attrNameLst>
                                          <p:attrName>style.visibility</p:attrName>
                                        </p:attrNameLst>
                                      </p:cBhvr>
                                      <p:to>
                                        <p:strVal val="hidden"/>
                                      </p:to>
                                    </p:set>
                                  </p:sub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circle(in)">
                                      <p:cBhvr>
                                        <p:cTn id="30" dur="20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inVertical)">
                                      <p:cBhvr>
                                        <p:cTn id="35"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500" fill="hold"/>
                                        <p:tgtEl>
                                          <p:spTgt spid="2"/>
                                        </p:tgtEl>
                                        <p:attrNameLst>
                                          <p:attrName>ppt_w</p:attrName>
                                        </p:attrNameLst>
                                      </p:cBhvr>
                                      <p:tavLst>
                                        <p:tav tm="0">
                                          <p:val>
                                            <p:fltVal val="0"/>
                                          </p:val>
                                        </p:tav>
                                        <p:tav tm="100000">
                                          <p:val>
                                            <p:strVal val="#ppt_w"/>
                                          </p:val>
                                        </p:tav>
                                      </p:tavLst>
                                    </p:anim>
                                    <p:anim calcmode="lin" valueType="num">
                                      <p:cBhvr>
                                        <p:cTn id="41" dur="500" fill="hold"/>
                                        <p:tgtEl>
                                          <p:spTgt spid="2"/>
                                        </p:tgtEl>
                                        <p:attrNameLst>
                                          <p:attrName>ppt_h</p:attrName>
                                        </p:attrNameLst>
                                      </p:cBhvr>
                                      <p:tavLst>
                                        <p:tav tm="0">
                                          <p:val>
                                            <p:fltVal val="0"/>
                                          </p:val>
                                        </p:tav>
                                        <p:tav tm="100000">
                                          <p:val>
                                            <p:strVal val="#ppt_h"/>
                                          </p:val>
                                        </p:tav>
                                      </p:tavLst>
                                    </p:anim>
                                    <p:animEffect transition="in" filter="fade">
                                      <p:cBhvr>
                                        <p:cTn id="42"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1000" fill="hold"/>
                                        <p:tgtEl>
                                          <p:spTgt spid="3"/>
                                        </p:tgtEl>
                                        <p:attrNameLst>
                                          <p:attrName>ppt_w</p:attrName>
                                        </p:attrNameLst>
                                      </p:cBhvr>
                                      <p:tavLst>
                                        <p:tav tm="0">
                                          <p:val>
                                            <p:fltVal val="0"/>
                                          </p:val>
                                        </p:tav>
                                        <p:tav tm="100000">
                                          <p:val>
                                            <p:strVal val="#ppt_w"/>
                                          </p:val>
                                        </p:tav>
                                      </p:tavLst>
                                    </p:anim>
                                    <p:anim calcmode="lin" valueType="num">
                                      <p:cBhvr>
                                        <p:cTn id="48" dur="1000" fill="hold"/>
                                        <p:tgtEl>
                                          <p:spTgt spid="3"/>
                                        </p:tgtEl>
                                        <p:attrNameLst>
                                          <p:attrName>ppt_h</p:attrName>
                                        </p:attrNameLst>
                                      </p:cBhvr>
                                      <p:tavLst>
                                        <p:tav tm="0">
                                          <p:val>
                                            <p:fltVal val="0"/>
                                          </p:val>
                                        </p:tav>
                                        <p:tav tm="100000">
                                          <p:val>
                                            <p:strVal val="#ppt_h"/>
                                          </p:val>
                                        </p:tav>
                                      </p:tavLst>
                                    </p:anim>
                                    <p:anim calcmode="lin" valueType="num">
                                      <p:cBhvr>
                                        <p:cTn id="49" dur="1000" fill="hold"/>
                                        <p:tgtEl>
                                          <p:spTgt spid="3"/>
                                        </p:tgtEl>
                                        <p:attrNameLst>
                                          <p:attrName>style.rotation</p:attrName>
                                        </p:attrNameLst>
                                      </p:cBhvr>
                                      <p:tavLst>
                                        <p:tav tm="0">
                                          <p:val>
                                            <p:fltVal val="90"/>
                                          </p:val>
                                        </p:tav>
                                        <p:tav tm="100000">
                                          <p:val>
                                            <p:fltVal val="0"/>
                                          </p:val>
                                        </p:tav>
                                      </p:tavLst>
                                    </p:anim>
                                    <p:animEffect transition="in" filter="fade">
                                      <p:cBhvr>
                                        <p:cTn id="50" dur="10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6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
          <p:cNvSpPr>
            <a:spLocks noGrp="1" noChangeArrowheads="1"/>
          </p:cNvSpPr>
          <p:nvPr>
            <p:ph type="title"/>
          </p:nvPr>
        </p:nvSpPr>
        <p:spPr>
          <a:xfrm>
            <a:off x="1143000" y="263525"/>
            <a:ext cx="7772400" cy="895350"/>
          </a:xfrm>
        </p:spPr>
        <p:txBody>
          <a:bodyPr/>
          <a:lstStyle/>
          <a:p>
            <a:pPr eaLnBrk="1" hangingPunct="1"/>
            <a:r>
              <a:rPr lang="sr-Latn-CS" altLang="sr-Latn-RS" smtClean="0"/>
              <a:t>Toranjske dizalice</a:t>
            </a:r>
            <a:endParaRPr lang="en-GB" altLang="sr-Latn-RS" smtClean="0"/>
          </a:p>
        </p:txBody>
      </p:sp>
      <p:pic>
        <p:nvPicPr>
          <p:cNvPr id="7171" name="Picture 12" descr="Untitled-1"/>
          <p:cNvPicPr>
            <a:picLocks noChangeAspect="1" noChangeArrowheads="1"/>
          </p:cNvPicPr>
          <p:nvPr/>
        </p:nvPicPr>
        <p:blipFill>
          <a:blip r:embed="rId2">
            <a:extLst>
              <a:ext uri="{28A0092B-C50C-407E-A947-70E740481C1C}">
                <a14:useLocalDpi xmlns:a14="http://schemas.microsoft.com/office/drawing/2010/main" val="0"/>
              </a:ext>
            </a:extLst>
          </a:blip>
          <a:srcRect t="19139"/>
          <a:stretch>
            <a:fillRect/>
          </a:stretch>
        </p:blipFill>
        <p:spPr bwMode="auto">
          <a:xfrm>
            <a:off x="0" y="3733800"/>
            <a:ext cx="5059363"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 Box 11"/>
          <p:cNvSpPr txBox="1">
            <a:spLocks noChangeArrowheads="1"/>
          </p:cNvSpPr>
          <p:nvPr/>
        </p:nvSpPr>
        <p:spPr bwMode="auto">
          <a:xfrm>
            <a:off x="3635375" y="3852863"/>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50000"/>
              </a:spcBef>
              <a:buClrTx/>
              <a:buSzTx/>
              <a:buFontTx/>
              <a:buNone/>
            </a:pPr>
            <a:r>
              <a:rPr lang="sr-Latn-CS" altLang="sr-Latn-RS">
                <a:solidFill>
                  <a:schemeClr val="bg2"/>
                </a:solidFill>
              </a:rPr>
              <a:t>HC</a:t>
            </a:r>
            <a:endParaRPr lang="en-GB" altLang="sr-Latn-RS">
              <a:solidFill>
                <a:schemeClr val="bg2"/>
              </a:solidFill>
            </a:endParaRPr>
          </a:p>
        </p:txBody>
      </p:sp>
      <p:sp>
        <p:nvSpPr>
          <p:cNvPr id="3" name="Content Placeholder 2"/>
          <p:cNvSpPr>
            <a:spLocks noGrp="1"/>
          </p:cNvSpPr>
          <p:nvPr>
            <p:ph idx="1"/>
          </p:nvPr>
        </p:nvSpPr>
        <p:spPr>
          <a:xfrm>
            <a:off x="395288" y="1196975"/>
            <a:ext cx="8547100" cy="4864100"/>
          </a:xfrm>
        </p:spPr>
        <p:txBody>
          <a:bodyPr/>
          <a:lstStyle/>
          <a:p>
            <a:pPr>
              <a:defRPr/>
            </a:pPr>
            <a:r>
              <a:rPr lang="vi-VN" sz="2000" dirty="0"/>
              <a:t>Osnovni tipovi K, A, HC, HC-K, HB, C, L</a:t>
            </a:r>
            <a:endParaRPr lang="sr-Latn-ME" sz="2000" dirty="0"/>
          </a:p>
          <a:p>
            <a:pPr marL="285750" indent="-285750">
              <a:buFont typeface="Arial" panose="020B0604020202020204" pitchFamily="34" charset="0"/>
              <a:buChar char="•"/>
              <a:defRPr/>
            </a:pPr>
            <a:r>
              <a:rPr lang="vi-VN" sz="2000" dirty="0"/>
              <a:t>K= lake, samomontaž.; obrtanje tornja pri postolju, strijela hor. </a:t>
            </a:r>
            <a:endParaRPr lang="sr-Latn-ME" sz="2000" dirty="0"/>
          </a:p>
          <a:p>
            <a:pPr marL="285750" indent="-285750">
              <a:buFont typeface="Arial" panose="020B0604020202020204" pitchFamily="34" charset="0"/>
              <a:buChar char="•"/>
              <a:defRPr/>
            </a:pPr>
            <a:r>
              <a:rPr lang="vi-VN" sz="2000" dirty="0"/>
              <a:t>A= krak-igla pomjerljiva u vertikalnoj ravni </a:t>
            </a:r>
            <a:endParaRPr lang="sr-Latn-ME" sz="2000" dirty="0"/>
          </a:p>
          <a:p>
            <a:pPr marL="285750" indent="-285750">
              <a:buFont typeface="Arial" panose="020B0604020202020204" pitchFamily="34" charset="0"/>
              <a:buChar char="•"/>
              <a:defRPr/>
            </a:pPr>
            <a:r>
              <a:rPr lang="vi-VN" sz="2000" dirty="0"/>
              <a:t>HC= obrtanje vrha tornja skupa sa strijelom, koja je horizontalna </a:t>
            </a:r>
            <a:endParaRPr lang="sr-Latn-ME" sz="2000" dirty="0"/>
          </a:p>
          <a:p>
            <a:pPr marL="285750" indent="-285750">
              <a:buFont typeface="Arial" panose="020B0604020202020204" pitchFamily="34" charset="0"/>
              <a:buChar char="•"/>
              <a:defRPr/>
            </a:pPr>
            <a:r>
              <a:rPr lang="vi-VN" sz="2000" dirty="0"/>
              <a:t>HC-K= krak se 'lomi' (preklapa), za visoke građevine, </a:t>
            </a:r>
            <a:endParaRPr lang="sr-Latn-ME" sz="2000" dirty="0"/>
          </a:p>
          <a:p>
            <a:pPr marL="285750" indent="-285750">
              <a:buFont typeface="Arial" panose="020B0604020202020204" pitchFamily="34" charset="0"/>
              <a:buChar char="•"/>
              <a:defRPr/>
            </a:pPr>
            <a:r>
              <a:rPr lang="vi-VN" sz="2000" dirty="0"/>
              <a:t>HB= krak-igla pomjerljiva u vertikalnoj ravni </a:t>
            </a:r>
            <a:endParaRPr lang="sr-Latn-ME" sz="2000" dirty="0"/>
          </a:p>
          <a:p>
            <a:pPr marL="285750" indent="-285750">
              <a:buFont typeface="Arial" panose="020B0604020202020204" pitchFamily="34" charset="0"/>
              <a:buChar char="•"/>
              <a:defRPr/>
            </a:pPr>
            <a:r>
              <a:rPr lang="vi-VN" sz="2000" dirty="0"/>
              <a:t>C= kran sa teleskopskim-puzajućim tornjem</a:t>
            </a:r>
            <a:endParaRPr lang="sr-Latn-ME" sz="2000" dirty="0"/>
          </a:p>
          <a:p>
            <a:pPr>
              <a:defRPr/>
            </a:pPr>
            <a:endParaRPr lang="sr-Latn-ME" sz="2000" dirty="0"/>
          </a:p>
        </p:txBody>
      </p:sp>
      <p:pic>
        <p:nvPicPr>
          <p:cNvPr id="717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29175" y="3322638"/>
            <a:ext cx="4340225" cy="353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4700" y="1268413"/>
            <a:ext cx="3279775" cy="494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12" descr="Untitled-2"/>
          <p:cNvPicPr>
            <a:picLocks noChangeAspect="1" noChangeArrowheads="1"/>
          </p:cNvPicPr>
          <p:nvPr/>
        </p:nvPicPr>
        <p:blipFill>
          <a:blip r:embed="rId4">
            <a:extLst>
              <a:ext uri="{28A0092B-C50C-407E-A947-70E740481C1C}">
                <a14:useLocalDpi xmlns:a14="http://schemas.microsoft.com/office/drawing/2010/main" val="0"/>
              </a:ext>
            </a:extLst>
          </a:blip>
          <a:srcRect l="6969" r="7227"/>
          <a:stretch>
            <a:fillRect/>
          </a:stretch>
        </p:blipFill>
        <p:spPr bwMode="auto">
          <a:xfrm>
            <a:off x="179388" y="1228725"/>
            <a:ext cx="5253037"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Rectangle 10"/>
          <p:cNvSpPr>
            <a:spLocks noGrp="1" noChangeArrowheads="1"/>
          </p:cNvSpPr>
          <p:nvPr>
            <p:ph type="title"/>
          </p:nvPr>
        </p:nvSpPr>
        <p:spPr/>
        <p:txBody>
          <a:bodyPr/>
          <a:lstStyle/>
          <a:p>
            <a:pPr eaLnBrk="1" hangingPunct="1"/>
            <a:r>
              <a:rPr lang="sr-Latn-CS" altLang="sr-Latn-RS" smtClean="0"/>
              <a:t>Toranjske dizalice</a:t>
            </a:r>
            <a:endParaRPr lang="en-GB" altLang="sr-Latn-RS" smtClean="0"/>
          </a:p>
        </p:txBody>
      </p:sp>
      <p:sp>
        <p:nvSpPr>
          <p:cNvPr id="8197" name="Text Box 11"/>
          <p:cNvSpPr txBox="1">
            <a:spLocks noChangeArrowheads="1"/>
          </p:cNvSpPr>
          <p:nvPr/>
        </p:nvSpPr>
        <p:spPr bwMode="auto">
          <a:xfrm>
            <a:off x="323850" y="4033838"/>
            <a:ext cx="1219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50000"/>
              </a:spcBef>
              <a:buClrTx/>
              <a:buSzTx/>
              <a:buFontTx/>
              <a:buNone/>
            </a:pPr>
            <a:r>
              <a:rPr lang="sr-Latn-CS" altLang="sr-Latn-RS">
                <a:solidFill>
                  <a:srgbClr val="002060"/>
                </a:solidFill>
              </a:rPr>
              <a:t>HB</a:t>
            </a:r>
            <a:endParaRPr lang="en-GB" altLang="sr-Latn-RS">
              <a:solidFill>
                <a:srgbClr val="002060"/>
              </a:solidFill>
            </a:endParaRPr>
          </a:p>
        </p:txBody>
      </p:sp>
      <p:sp>
        <p:nvSpPr>
          <p:cNvPr id="8198" name="Text Box 11"/>
          <p:cNvSpPr txBox="1">
            <a:spLocks noChangeArrowheads="1"/>
          </p:cNvSpPr>
          <p:nvPr/>
        </p:nvSpPr>
        <p:spPr bwMode="auto">
          <a:xfrm>
            <a:off x="8143875" y="5300663"/>
            <a:ext cx="99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50000"/>
              </a:spcBef>
              <a:buClrTx/>
              <a:buSzTx/>
              <a:buFontTx/>
              <a:buNone/>
            </a:pPr>
            <a:r>
              <a:rPr lang="sr-Latn-CS" altLang="sr-Latn-RS">
                <a:solidFill>
                  <a:srgbClr val="002060"/>
                </a:solidFill>
              </a:rPr>
              <a:t>HC-K</a:t>
            </a:r>
            <a:endParaRPr lang="en-GB" altLang="sr-Latn-RS">
              <a:solidFill>
                <a:srgbClr val="00206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pPr eaLnBrk="1" hangingPunct="1"/>
            <a:r>
              <a:rPr lang="sr-Latn-CS" altLang="sr-Latn-RS" smtClean="0"/>
              <a:t>Vr</a:t>
            </a:r>
            <a:r>
              <a:rPr lang="en-US" altLang="sr-Latn-RS" smtClean="0"/>
              <a:t>ij</a:t>
            </a:r>
            <a:r>
              <a:rPr lang="sr-Latn-CS" altLang="sr-Latn-RS" smtClean="0"/>
              <a:t>eme ciklusa</a:t>
            </a:r>
          </a:p>
        </p:txBody>
      </p:sp>
      <p:sp>
        <p:nvSpPr>
          <p:cNvPr id="93189" name="Rectangle 5"/>
          <p:cNvSpPr>
            <a:spLocks noGrp="1" noChangeArrowheads="1"/>
          </p:cNvSpPr>
          <p:nvPr>
            <p:ph sz="half" idx="1"/>
          </p:nvPr>
        </p:nvSpPr>
        <p:spPr>
          <a:xfrm>
            <a:off x="1020763" y="1524000"/>
            <a:ext cx="3810000" cy="3057525"/>
          </a:xfrm>
        </p:spPr>
        <p:txBody>
          <a:bodyPr/>
          <a:lstStyle/>
          <a:p>
            <a:pPr eaLnBrk="1" hangingPunct="1">
              <a:lnSpc>
                <a:spcPct val="90000"/>
              </a:lnSpc>
              <a:defRPr/>
            </a:pPr>
            <a:r>
              <a:rPr lang="sr-Latn-CS" altLang="sr-Latn-RS" sz="2000" dirty="0" smtClean="0">
                <a:effectLst>
                  <a:outerShdw blurRad="38100" dist="38100" dir="2700000" algn="tl">
                    <a:srgbClr val="000000">
                      <a:alpha val="43137"/>
                    </a:srgbClr>
                  </a:outerShdw>
                </a:effectLst>
              </a:rPr>
              <a:t>Operacije opterećenog krana</a:t>
            </a:r>
          </a:p>
          <a:p>
            <a:pPr lvl="1" eaLnBrk="1" hangingPunct="1">
              <a:lnSpc>
                <a:spcPct val="90000"/>
              </a:lnSpc>
              <a:defRPr/>
            </a:pPr>
            <a:r>
              <a:rPr lang="sr-Latn-CS" altLang="sr-Latn-RS" sz="2000" dirty="0" smtClean="0">
                <a:solidFill>
                  <a:srgbClr val="FFC000"/>
                </a:solidFill>
                <a:effectLst>
                  <a:outerShdw blurRad="38100" dist="38100" dir="2700000" algn="tl">
                    <a:srgbClr val="000000">
                      <a:alpha val="43137"/>
                    </a:srgbClr>
                  </a:outerShdw>
                </a:effectLst>
              </a:rPr>
              <a:t>zahvatanje tereta</a:t>
            </a:r>
          </a:p>
          <a:p>
            <a:pPr lvl="1" eaLnBrk="1" hangingPunct="1">
              <a:lnSpc>
                <a:spcPct val="90000"/>
              </a:lnSpc>
              <a:defRPr/>
            </a:pPr>
            <a:r>
              <a:rPr lang="sr-Latn-CS" altLang="sr-Latn-RS" sz="2000" dirty="0" smtClean="0">
                <a:effectLst>
                  <a:outerShdw blurRad="38100" dist="38100" dir="2700000" algn="tl">
                    <a:srgbClr val="000000">
                      <a:alpha val="43137"/>
                    </a:srgbClr>
                  </a:outerShdw>
                </a:effectLst>
              </a:rPr>
              <a:t>dizanje</a:t>
            </a:r>
          </a:p>
          <a:p>
            <a:pPr lvl="1" eaLnBrk="1" hangingPunct="1">
              <a:lnSpc>
                <a:spcPct val="90000"/>
              </a:lnSpc>
              <a:defRPr/>
            </a:pPr>
            <a:r>
              <a:rPr lang="sr-Latn-CS" altLang="sr-Latn-RS" sz="2000" dirty="0" smtClean="0">
                <a:effectLst>
                  <a:outerShdw blurRad="38100" dist="38100" dir="2700000" algn="tl">
                    <a:srgbClr val="000000">
                      <a:alpha val="43137"/>
                    </a:srgbClr>
                  </a:outerShdw>
                </a:effectLst>
              </a:rPr>
              <a:t>okretanje tornja</a:t>
            </a:r>
          </a:p>
          <a:p>
            <a:pPr lvl="1" eaLnBrk="1" hangingPunct="1">
              <a:lnSpc>
                <a:spcPct val="90000"/>
              </a:lnSpc>
              <a:defRPr/>
            </a:pPr>
            <a:r>
              <a:rPr lang="sr-Latn-CS" altLang="sr-Latn-RS" sz="2000" dirty="0" smtClean="0">
                <a:effectLst>
                  <a:outerShdw blurRad="38100" dist="38100" dir="2700000" algn="tl">
                    <a:srgbClr val="000000">
                      <a:alpha val="43137"/>
                    </a:srgbClr>
                  </a:outerShdw>
                </a:effectLst>
              </a:rPr>
              <a:t>horizontalno pomeranje tereta</a:t>
            </a:r>
          </a:p>
          <a:p>
            <a:pPr lvl="1" eaLnBrk="1" hangingPunct="1">
              <a:lnSpc>
                <a:spcPct val="90000"/>
              </a:lnSpc>
              <a:defRPr/>
            </a:pPr>
            <a:r>
              <a:rPr lang="sr-Latn-CS" altLang="sr-Latn-RS" sz="2000" dirty="0" smtClean="0">
                <a:solidFill>
                  <a:schemeClr val="accent1">
                    <a:lumMod val="20000"/>
                    <a:lumOff val="80000"/>
                  </a:schemeClr>
                </a:solidFill>
                <a:effectLst>
                  <a:outerShdw blurRad="38100" dist="38100" dir="2700000" algn="tl">
                    <a:srgbClr val="000000">
                      <a:alpha val="43137"/>
                    </a:srgbClr>
                  </a:outerShdw>
                </a:effectLst>
              </a:rPr>
              <a:t>kretanje dizalice</a:t>
            </a:r>
          </a:p>
          <a:p>
            <a:pPr lvl="1" eaLnBrk="1" hangingPunct="1">
              <a:lnSpc>
                <a:spcPct val="90000"/>
              </a:lnSpc>
              <a:defRPr/>
            </a:pPr>
            <a:r>
              <a:rPr lang="sr-Latn-CS" altLang="sr-Latn-RS" sz="2000" dirty="0">
                <a:effectLst>
                  <a:outerShdw blurRad="38100" dist="38100" dir="2700000" algn="tl">
                    <a:srgbClr val="000000">
                      <a:alpha val="43137"/>
                    </a:srgbClr>
                  </a:outerShdw>
                </a:effectLst>
              </a:rPr>
              <a:t>spuštanje </a:t>
            </a:r>
            <a:r>
              <a:rPr lang="sr-Latn-CS" altLang="sr-Latn-RS" sz="2000" dirty="0" smtClean="0">
                <a:effectLst>
                  <a:outerShdw blurRad="38100" dist="38100" dir="2700000" algn="tl">
                    <a:srgbClr val="000000">
                      <a:alpha val="43137"/>
                    </a:srgbClr>
                  </a:outerShdw>
                </a:effectLst>
              </a:rPr>
              <a:t>tereta</a:t>
            </a:r>
          </a:p>
          <a:p>
            <a:pPr lvl="1" eaLnBrk="1" hangingPunct="1">
              <a:lnSpc>
                <a:spcPct val="90000"/>
              </a:lnSpc>
              <a:defRPr/>
            </a:pPr>
            <a:endParaRPr lang="sr-Latn-CS" altLang="sr-Latn-RS" sz="2000" dirty="0" smtClean="0">
              <a:solidFill>
                <a:srgbClr val="FFFF00"/>
              </a:solidFill>
              <a:effectLst>
                <a:outerShdw blurRad="38100" dist="38100" dir="2700000" algn="tl">
                  <a:srgbClr val="000000">
                    <a:alpha val="43137"/>
                  </a:srgbClr>
                </a:outerShdw>
              </a:effectLst>
            </a:endParaRPr>
          </a:p>
        </p:txBody>
      </p:sp>
      <p:sp>
        <p:nvSpPr>
          <p:cNvPr id="2" name="Content Placeholder 1"/>
          <p:cNvSpPr>
            <a:spLocks noGrp="1"/>
          </p:cNvSpPr>
          <p:nvPr>
            <p:ph sz="half" idx="2"/>
          </p:nvPr>
        </p:nvSpPr>
        <p:spPr>
          <a:xfrm>
            <a:off x="4983163" y="1524000"/>
            <a:ext cx="3810000" cy="3057525"/>
          </a:xfrm>
        </p:spPr>
        <p:txBody>
          <a:bodyPr/>
          <a:lstStyle/>
          <a:p>
            <a:pPr eaLnBrk="1" hangingPunct="1">
              <a:lnSpc>
                <a:spcPct val="90000"/>
              </a:lnSpc>
              <a:defRPr/>
            </a:pPr>
            <a:r>
              <a:rPr lang="sr-Latn-CS" altLang="sr-Latn-RS" sz="2000" dirty="0">
                <a:effectLst>
                  <a:outerShdw blurRad="38100" dist="38100" dir="2700000" algn="tl">
                    <a:srgbClr val="000000">
                      <a:alpha val="43137"/>
                    </a:srgbClr>
                  </a:outerShdw>
                </a:effectLst>
              </a:rPr>
              <a:t>Operacije </a:t>
            </a:r>
            <a:r>
              <a:rPr lang="sr-Latn-CS" altLang="sr-Latn-RS" sz="2000" dirty="0" smtClean="0">
                <a:effectLst>
                  <a:outerShdw blurRad="38100" dist="38100" dir="2700000" algn="tl">
                    <a:srgbClr val="000000">
                      <a:alpha val="43137"/>
                    </a:srgbClr>
                  </a:outerShdw>
                </a:effectLst>
              </a:rPr>
              <a:t>neopterećenog </a:t>
            </a:r>
            <a:r>
              <a:rPr lang="sr-Latn-CS" altLang="sr-Latn-RS" sz="2000" dirty="0">
                <a:effectLst>
                  <a:outerShdw blurRad="38100" dist="38100" dir="2700000" algn="tl">
                    <a:srgbClr val="000000">
                      <a:alpha val="43137"/>
                    </a:srgbClr>
                  </a:outerShdw>
                </a:effectLst>
              </a:rPr>
              <a:t>krana</a:t>
            </a:r>
          </a:p>
          <a:p>
            <a:pPr lvl="1" eaLnBrk="1" hangingPunct="1">
              <a:lnSpc>
                <a:spcPct val="90000"/>
              </a:lnSpc>
              <a:defRPr/>
            </a:pPr>
            <a:r>
              <a:rPr lang="sr-Latn-CS" altLang="sr-Latn-RS" sz="2000" dirty="0" smtClean="0">
                <a:solidFill>
                  <a:srgbClr val="FFC000"/>
                </a:solidFill>
                <a:effectLst>
                  <a:outerShdw blurRad="38100" dist="38100" dir="2700000" algn="tl">
                    <a:srgbClr val="000000">
                      <a:alpha val="43137"/>
                    </a:srgbClr>
                  </a:outerShdw>
                </a:effectLst>
              </a:rPr>
              <a:t>istovar</a:t>
            </a:r>
            <a:endParaRPr lang="sr-Latn-CS" altLang="sr-Latn-RS" sz="2000" dirty="0">
              <a:solidFill>
                <a:srgbClr val="FFC000"/>
              </a:solidFill>
              <a:effectLst>
                <a:outerShdw blurRad="38100" dist="38100" dir="2700000" algn="tl">
                  <a:srgbClr val="000000">
                    <a:alpha val="43137"/>
                  </a:srgbClr>
                </a:outerShdw>
              </a:effectLst>
            </a:endParaRPr>
          </a:p>
          <a:p>
            <a:pPr lvl="1" eaLnBrk="1" hangingPunct="1">
              <a:lnSpc>
                <a:spcPct val="90000"/>
              </a:lnSpc>
              <a:defRPr/>
            </a:pPr>
            <a:r>
              <a:rPr lang="sr-Latn-CS" altLang="sr-Latn-RS" sz="2000" dirty="0">
                <a:effectLst>
                  <a:outerShdw blurRad="38100" dist="38100" dir="2700000" algn="tl">
                    <a:srgbClr val="000000">
                      <a:alpha val="43137"/>
                    </a:srgbClr>
                  </a:outerShdw>
                </a:effectLst>
              </a:rPr>
              <a:t>dizanje praznog suda</a:t>
            </a:r>
          </a:p>
          <a:p>
            <a:pPr lvl="1" eaLnBrk="1" hangingPunct="1">
              <a:lnSpc>
                <a:spcPct val="90000"/>
              </a:lnSpc>
              <a:defRPr/>
            </a:pPr>
            <a:r>
              <a:rPr lang="sr-Latn-CS" altLang="sr-Latn-RS" sz="2000" dirty="0">
                <a:effectLst>
                  <a:outerShdw blurRad="38100" dist="38100" dir="2700000" algn="tl">
                    <a:srgbClr val="000000">
                      <a:alpha val="43137"/>
                    </a:srgbClr>
                  </a:outerShdw>
                </a:effectLst>
              </a:rPr>
              <a:t>okretanje tornja</a:t>
            </a:r>
          </a:p>
          <a:p>
            <a:pPr lvl="1" eaLnBrk="1" hangingPunct="1">
              <a:lnSpc>
                <a:spcPct val="90000"/>
              </a:lnSpc>
              <a:defRPr/>
            </a:pPr>
            <a:r>
              <a:rPr lang="sr-Latn-CS" altLang="sr-Latn-RS" sz="2000" dirty="0">
                <a:effectLst>
                  <a:outerShdw blurRad="38100" dist="38100" dir="2700000" algn="tl">
                    <a:srgbClr val="000000">
                      <a:alpha val="43137"/>
                    </a:srgbClr>
                  </a:outerShdw>
                </a:effectLst>
              </a:rPr>
              <a:t>horizontalno pomeranje tereta</a:t>
            </a:r>
          </a:p>
          <a:p>
            <a:pPr lvl="1" eaLnBrk="1" hangingPunct="1">
              <a:lnSpc>
                <a:spcPct val="90000"/>
              </a:lnSpc>
              <a:defRPr/>
            </a:pPr>
            <a:r>
              <a:rPr lang="sr-Latn-CS" altLang="sr-Latn-RS" sz="2000" dirty="0">
                <a:effectLst>
                  <a:outerShdw blurRad="38100" dist="38100" dir="2700000" algn="tl">
                    <a:srgbClr val="000000">
                      <a:alpha val="43137"/>
                    </a:srgbClr>
                  </a:outerShdw>
                </a:effectLst>
              </a:rPr>
              <a:t>spustanje praznog suda</a:t>
            </a:r>
          </a:p>
          <a:p>
            <a:pPr lvl="1" eaLnBrk="1" hangingPunct="1">
              <a:lnSpc>
                <a:spcPct val="90000"/>
              </a:lnSpc>
              <a:defRPr/>
            </a:pPr>
            <a:r>
              <a:rPr lang="sr-Latn-CS" altLang="sr-Latn-RS" sz="2000" dirty="0">
                <a:solidFill>
                  <a:schemeClr val="accent1">
                    <a:lumMod val="20000"/>
                    <a:lumOff val="80000"/>
                  </a:schemeClr>
                </a:solidFill>
                <a:effectLst>
                  <a:outerShdw blurRad="38100" dist="38100" dir="2700000" algn="tl">
                    <a:srgbClr val="000000">
                      <a:alpha val="43137"/>
                    </a:srgbClr>
                  </a:outerShdw>
                </a:effectLst>
              </a:rPr>
              <a:t>kretanje </a:t>
            </a:r>
            <a:r>
              <a:rPr lang="sr-Latn-CS" altLang="sr-Latn-RS" sz="2000" dirty="0" smtClean="0">
                <a:solidFill>
                  <a:schemeClr val="accent1">
                    <a:lumMod val="20000"/>
                    <a:lumOff val="80000"/>
                  </a:schemeClr>
                </a:solidFill>
                <a:effectLst>
                  <a:outerShdw blurRad="38100" dist="38100" dir="2700000" algn="tl">
                    <a:srgbClr val="000000">
                      <a:alpha val="43137"/>
                    </a:srgbClr>
                  </a:outerShdw>
                </a:effectLst>
              </a:rPr>
              <a:t>dizalice</a:t>
            </a:r>
            <a:endParaRPr lang="sr-Latn-CS" altLang="sr-Latn-RS" sz="2000" dirty="0">
              <a:solidFill>
                <a:schemeClr val="accent1">
                  <a:lumMod val="20000"/>
                  <a:lumOff val="80000"/>
                </a:schemeClr>
              </a:solidFill>
              <a:effectLst>
                <a:outerShdw blurRad="38100" dist="38100" dir="2700000" algn="tl">
                  <a:srgbClr val="000000">
                    <a:alpha val="43137"/>
                  </a:srgbClr>
                </a:outerShdw>
              </a:effectLst>
            </a:endParaRPr>
          </a:p>
          <a:p>
            <a:pPr lvl="1" eaLnBrk="1" hangingPunct="1">
              <a:lnSpc>
                <a:spcPct val="90000"/>
              </a:lnSpc>
              <a:defRPr/>
            </a:pPr>
            <a:endParaRPr lang="sr-Latn-CS" altLang="sr-Latn-RS" sz="2000" dirty="0">
              <a:effectLst>
                <a:outerShdw blurRad="38100" dist="38100" dir="2700000" algn="tl">
                  <a:srgbClr val="000000">
                    <a:alpha val="43137"/>
                  </a:srgbClr>
                </a:outerShdw>
              </a:effectLst>
            </a:endParaRPr>
          </a:p>
          <a:p>
            <a:pPr>
              <a:defRPr/>
            </a:pPr>
            <a:endParaRPr lang="sr-Latn-ME" sz="2000" dirty="0">
              <a:effectLst>
                <a:outerShdw blurRad="38100" dist="38100" dir="2700000" algn="tl">
                  <a:srgbClr val="000000">
                    <a:alpha val="43137"/>
                  </a:srgbClr>
                </a:outerShdw>
              </a:effectLst>
            </a:endParaRPr>
          </a:p>
        </p:txBody>
      </p:sp>
      <p:sp>
        <p:nvSpPr>
          <p:cNvPr id="7" name="TextBox 6"/>
          <p:cNvSpPr txBox="1"/>
          <p:nvPr/>
        </p:nvSpPr>
        <p:spPr>
          <a:xfrm>
            <a:off x="360363" y="4449763"/>
            <a:ext cx="8496300" cy="368300"/>
          </a:xfrm>
          <a:prstGeom prst="rect">
            <a:avLst/>
          </a:prstGeom>
          <a:noFill/>
        </p:spPr>
        <p:txBody>
          <a:bodyPr>
            <a:spAutoFit/>
          </a:bodyPr>
          <a:lstStyle/>
          <a:p>
            <a:pPr algn="ctr">
              <a:defRPr/>
            </a:pPr>
            <a:r>
              <a:rPr lang="sr-Latn-ME" sz="1800" dirty="0">
                <a:effectLst>
                  <a:outerShdw blurRad="38100" dist="38100" dir="2700000" algn="tl">
                    <a:srgbClr val="000000">
                      <a:alpha val="43137"/>
                    </a:srgbClr>
                  </a:outerShdw>
                </a:effectLst>
                <a:latin typeface="+mn-lt"/>
                <a:cs typeface="Arial" charset="0"/>
              </a:rPr>
              <a:t>neke operacije se mogu obavljati istovremeno, pa to treba uzeti u obzir pri proracunu Tc</a:t>
            </a:r>
          </a:p>
        </p:txBody>
      </p:sp>
      <p:sp>
        <p:nvSpPr>
          <p:cNvPr id="9222" name="TextBox 4"/>
          <p:cNvSpPr txBox="1">
            <a:spLocks noChangeArrowheads="1"/>
          </p:cNvSpPr>
          <p:nvPr/>
        </p:nvSpPr>
        <p:spPr bwMode="auto">
          <a:xfrm>
            <a:off x="1476375" y="5084763"/>
            <a:ext cx="64801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eaLnBrk="1" hangingPunct="1">
              <a:spcBef>
                <a:spcPct val="0"/>
              </a:spcBef>
              <a:buClrTx/>
              <a:buSzTx/>
              <a:buFontTx/>
              <a:buNone/>
            </a:pPr>
            <a:r>
              <a:rPr lang="sr-Latn-ME" altLang="sr-Latn-RS" i="1">
                <a:solidFill>
                  <a:srgbClr val="FFFF00"/>
                </a:solidFill>
              </a:rPr>
              <a:t>T</a:t>
            </a:r>
            <a:r>
              <a:rPr lang="sr-Latn-ME" altLang="sr-Latn-RS" i="1" baseline="-25000">
                <a:solidFill>
                  <a:srgbClr val="FFFF00"/>
                </a:solidFill>
              </a:rPr>
              <a:t>c</a:t>
            </a:r>
            <a:r>
              <a:rPr lang="sr-Latn-ME" altLang="sr-Latn-RS" i="1">
                <a:solidFill>
                  <a:srgbClr val="FFFF00"/>
                </a:solidFill>
              </a:rPr>
              <a:t>=t</a:t>
            </a:r>
            <a:r>
              <a:rPr lang="sr-Latn-ME" altLang="sr-Latn-RS" i="1" baseline="-25000">
                <a:solidFill>
                  <a:srgbClr val="FFFF00"/>
                </a:solidFill>
              </a:rPr>
              <a:t>m</a:t>
            </a:r>
            <a:r>
              <a:rPr lang="sr-Latn-ME" altLang="sr-Latn-RS" i="1">
                <a:solidFill>
                  <a:srgbClr val="FFFF00"/>
                </a:solidFill>
              </a:rPr>
              <a:t>+t</a:t>
            </a:r>
            <a:r>
              <a:rPr lang="sr-Latn-ME" altLang="sr-Latn-RS" i="1" baseline="-25000">
                <a:solidFill>
                  <a:srgbClr val="FFFF00"/>
                </a:solidFill>
              </a:rPr>
              <a:t>1</a:t>
            </a:r>
            <a:r>
              <a:rPr lang="sr-Latn-ME" altLang="sr-Latn-RS" i="1">
                <a:solidFill>
                  <a:srgbClr val="FFFF00"/>
                </a:solidFill>
              </a:rPr>
              <a:t>+t</a:t>
            </a:r>
            <a:r>
              <a:rPr lang="sr-Latn-ME" altLang="sr-Latn-RS" i="1" baseline="-25000">
                <a:solidFill>
                  <a:srgbClr val="FFFF00"/>
                </a:solidFill>
              </a:rPr>
              <a:t>2</a:t>
            </a:r>
            <a:r>
              <a:rPr lang="sr-Latn-ME" altLang="sr-Latn-RS" i="1">
                <a:solidFill>
                  <a:srgbClr val="FFFF00"/>
                </a:solidFill>
              </a:rPr>
              <a:t>+max(t</a:t>
            </a:r>
            <a:r>
              <a:rPr lang="sr-Latn-ME" altLang="sr-Latn-RS" i="1" baseline="-25000">
                <a:solidFill>
                  <a:srgbClr val="FFFF00"/>
                </a:solidFill>
              </a:rPr>
              <a:t>i</a:t>
            </a:r>
            <a:r>
              <a:rPr lang="sr-Latn-ME" altLang="sr-Latn-RS" i="1">
                <a:solidFill>
                  <a:srgbClr val="FFFF00"/>
                </a:solidFill>
              </a:rPr>
              <a:t>+t</a:t>
            </a:r>
            <a:r>
              <a:rPr lang="sr-Latn-ME" altLang="sr-Latn-RS" i="1" baseline="-25000">
                <a:solidFill>
                  <a:srgbClr val="FFFF00"/>
                </a:solidFill>
              </a:rPr>
              <a:t>j</a:t>
            </a:r>
            <a:r>
              <a:rPr lang="sr-Latn-ME" altLang="sr-Latn-RS" i="1">
                <a:solidFill>
                  <a:srgbClr val="FFFF00"/>
                </a:solidFill>
              </a:rPr>
              <a:t>)+....t</a:t>
            </a:r>
            <a:r>
              <a:rPr lang="sr-Latn-ME" altLang="sr-Latn-RS" i="1" baseline="-25000">
                <a:solidFill>
                  <a:srgbClr val="FFFF00"/>
                </a:solidFill>
              </a:rPr>
              <a:t>n</a:t>
            </a:r>
          </a:p>
          <a:p>
            <a:pPr eaLnBrk="1" hangingPunct="1">
              <a:spcBef>
                <a:spcPct val="0"/>
              </a:spcBef>
              <a:buClrTx/>
              <a:buSzTx/>
              <a:buFontTx/>
              <a:buNone/>
            </a:pPr>
            <a:r>
              <a:rPr lang="sr-Latn-ME" altLang="sr-Latn-RS" i="1">
                <a:solidFill>
                  <a:srgbClr val="FFC000"/>
                </a:solidFill>
              </a:rPr>
              <a:t>t</a:t>
            </a:r>
            <a:r>
              <a:rPr lang="sr-Latn-ME" altLang="sr-Latn-RS" i="1" baseline="-25000">
                <a:solidFill>
                  <a:srgbClr val="FFC000"/>
                </a:solidFill>
              </a:rPr>
              <a:t>m </a:t>
            </a:r>
            <a:r>
              <a:rPr lang="sr-Latn-ME" altLang="sr-Latn-RS" sz="1800">
                <a:solidFill>
                  <a:srgbClr val="FFC000"/>
                </a:solidFill>
              </a:rPr>
              <a:t>– vrijeme manipulacije koje obuhvata vrijeme zahvatanja tereta (utovara) , istovara i vrijeme usporavanja i ubrzavanja</a:t>
            </a:r>
            <a:endParaRPr lang="sr-Latn-ME" altLang="sr-Latn-RS" sz="1800" baseline="-25000">
              <a:solidFill>
                <a:srgbClr val="FFC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p:cNvSpPr>
            <a:spLocks noGrp="1" noChangeArrowheads="1"/>
          </p:cNvSpPr>
          <p:nvPr>
            <p:ph type="title"/>
          </p:nvPr>
        </p:nvSpPr>
        <p:spPr/>
        <p:txBody>
          <a:bodyPr/>
          <a:lstStyle/>
          <a:p>
            <a:pPr eaLnBrk="1" hangingPunct="1"/>
            <a:r>
              <a:rPr lang="sr-Latn-CS" altLang="sr-Latn-RS" smtClean="0"/>
              <a:t>Praktični učinak toranjske dizalice</a:t>
            </a:r>
          </a:p>
        </p:txBody>
      </p:sp>
      <p:sp>
        <p:nvSpPr>
          <p:cNvPr id="95238" name="Rectangle 6"/>
          <p:cNvSpPr>
            <a:spLocks noGrp="1" noChangeArrowheads="1"/>
          </p:cNvSpPr>
          <p:nvPr>
            <p:ph type="body" idx="1"/>
          </p:nvPr>
        </p:nvSpPr>
        <p:spPr>
          <a:xfrm>
            <a:off x="1169988" y="3200400"/>
            <a:ext cx="7772400" cy="2860675"/>
          </a:xfrm>
        </p:spPr>
        <p:txBody>
          <a:bodyPr/>
          <a:lstStyle/>
          <a:p>
            <a:pPr eaLnBrk="1" hangingPunct="1">
              <a:lnSpc>
                <a:spcPct val="90000"/>
              </a:lnSpc>
              <a:defRPr/>
            </a:pPr>
            <a:r>
              <a:rPr lang="sr-Latn-CS" altLang="sr-Latn-RS" dirty="0" smtClean="0"/>
              <a:t>Radni organ je korpa u koju se smešta teret ili radna platforma</a:t>
            </a:r>
          </a:p>
          <a:p>
            <a:pPr eaLnBrk="1" hangingPunct="1">
              <a:lnSpc>
                <a:spcPct val="90000"/>
              </a:lnSpc>
              <a:defRPr/>
            </a:pPr>
            <a:r>
              <a:rPr lang="sr-Latn-CS" altLang="sr-Latn-RS" dirty="0" smtClean="0"/>
              <a:t>Radni organ može biti i kuka na koju se veša teret</a:t>
            </a:r>
          </a:p>
          <a:p>
            <a:pPr eaLnBrk="1" hangingPunct="1">
              <a:lnSpc>
                <a:spcPct val="90000"/>
              </a:lnSpc>
              <a:defRPr/>
            </a:pPr>
            <a:r>
              <a:rPr lang="sr-Latn-CS" altLang="sr-Latn-RS" dirty="0" smtClean="0"/>
              <a:t>Tada se q izražava u KN i učinak se dobija u [KN/h]</a:t>
            </a:r>
          </a:p>
          <a:p>
            <a:pPr eaLnBrk="1" hangingPunct="1">
              <a:lnSpc>
                <a:spcPct val="90000"/>
              </a:lnSpc>
              <a:defRPr/>
            </a:pPr>
            <a:r>
              <a:rPr lang="sr-Latn-CS" altLang="sr-Latn-RS" dirty="0" smtClean="0"/>
              <a:t>Vr</a:t>
            </a:r>
            <a:r>
              <a:rPr lang="en-US" altLang="sr-Latn-RS" dirty="0" err="1" smtClean="0"/>
              <a:t>ij</a:t>
            </a:r>
            <a:r>
              <a:rPr lang="sr-Latn-CS" altLang="sr-Latn-RS" dirty="0" smtClean="0"/>
              <a:t>eme ciklusa se kreće od 90 do 240 sekundi </a:t>
            </a:r>
          </a:p>
          <a:p>
            <a:pPr eaLnBrk="1" hangingPunct="1">
              <a:lnSpc>
                <a:spcPct val="90000"/>
              </a:lnSpc>
              <a:defRPr/>
            </a:pPr>
            <a:r>
              <a:rPr lang="sr-Latn-CS" altLang="sr-Latn-RS" dirty="0" smtClean="0"/>
              <a:t>Vr</a:t>
            </a:r>
            <a:r>
              <a:rPr lang="en-US" altLang="sr-Latn-RS" dirty="0" err="1" smtClean="0"/>
              <a:t>ij</a:t>
            </a:r>
            <a:r>
              <a:rPr lang="sr-Latn-CS" altLang="sr-Latn-RS" dirty="0" smtClean="0"/>
              <a:t>eme ciklusa zavisi i od daljine prenosa i b</a:t>
            </a:r>
            <a:r>
              <a:rPr lang="sl-SI" altLang="sr-Latn-RS" dirty="0" smtClean="0"/>
              <a:t>rzine transporta tereta i minipulacije toranjske dizalice</a:t>
            </a:r>
            <a:endParaRPr lang="sr-Latn-CS" altLang="sr-Latn-RS" dirty="0" smtClean="0"/>
          </a:p>
        </p:txBody>
      </p:sp>
      <p:sp>
        <p:nvSpPr>
          <p:cNvPr id="2" name="TextBox 1"/>
          <p:cNvSpPr txBox="1">
            <a:spLocks noRot="1" noChangeAspect="1" noMove="1" noResize="1" noEditPoints="1" noAdjustHandles="1" noChangeArrowheads="1" noChangeShapeType="1" noTextEdit="1"/>
          </p:cNvSpPr>
          <p:nvPr/>
        </p:nvSpPr>
        <p:spPr>
          <a:xfrm>
            <a:off x="2267744" y="1628800"/>
            <a:ext cx="4392488" cy="1097480"/>
          </a:xfrm>
          <a:prstGeom prst="rect">
            <a:avLst/>
          </a:prstGeom>
          <a:blipFill rotWithShape="1">
            <a:blip r:embed="rId2"/>
            <a:stretch>
              <a:fillRect/>
            </a:stretch>
          </a:blipFill>
        </p:spPr>
        <p:txBody>
          <a:bodyPr/>
          <a:lstStyle/>
          <a:p>
            <a:pPr>
              <a:defRPr/>
            </a:pPr>
            <a:r>
              <a:rPr lang="sr-Latn-ME">
                <a:noFill/>
                <a:cs typeface="Arial" charset="0"/>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bucket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3" y="2274888"/>
            <a:ext cx="143827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descr="bucket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2362200"/>
            <a:ext cx="143827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4" descr="bucket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7888" y="2347913"/>
            <a:ext cx="143827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5" descr="japan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46500" y="5148263"/>
            <a:ext cx="20002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 Box 7"/>
          <p:cNvSpPr txBox="1">
            <a:spLocks noChangeArrowheads="1"/>
          </p:cNvSpPr>
          <p:nvPr/>
        </p:nvSpPr>
        <p:spPr bwMode="auto">
          <a:xfrm>
            <a:off x="3027363" y="4144963"/>
            <a:ext cx="3536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tx2"/>
              </a:buClr>
              <a:buSzPct val="75000"/>
              <a:buFont typeface="Wingdings" panose="05000000000000000000" pitchFamily="2" charset="2"/>
              <a:buChar char="n"/>
              <a:defRPr sz="2400">
                <a:solidFill>
                  <a:schemeClr val="tx1"/>
                </a:solidFill>
                <a:latin typeface="Times New Roman" panose="02020603050405020304" pitchFamily="18" charset="0"/>
              </a:defRPr>
            </a:lvl1pPr>
            <a:lvl2pPr marL="742950" indent="-285750" eaLnBrk="0" hangingPunct="0">
              <a:spcBef>
                <a:spcPct val="20000"/>
              </a:spcBef>
              <a:buClr>
                <a:schemeClr val="folHlink"/>
              </a:buClr>
              <a:buSzPct val="60000"/>
              <a:buFont typeface="Wingdings" panose="05000000000000000000" pitchFamily="2" charset="2"/>
              <a:buChar char="u"/>
              <a:defRPr sz="2400">
                <a:solidFill>
                  <a:schemeClr val="tx1"/>
                </a:solidFill>
                <a:latin typeface="Times New Roman" panose="02020603050405020304" pitchFamily="18" charset="0"/>
              </a:defRPr>
            </a:lvl2pPr>
            <a:lvl3pPr marL="1143000" indent="-228600" eaLnBrk="0" hangingPunct="0">
              <a:spcBef>
                <a:spcPct val="20000"/>
              </a:spcBef>
              <a:buClr>
                <a:schemeClr val="tx2"/>
              </a:buClr>
              <a:buSzPct val="60000"/>
              <a:buFont typeface="Wingdings" panose="05000000000000000000" pitchFamily="2" charset="2"/>
              <a:buChar char="t"/>
              <a:defRPr sz="2400">
                <a:solidFill>
                  <a:schemeClr val="tx1"/>
                </a:solidFill>
                <a:latin typeface="Times New Roman" panose="02020603050405020304" pitchFamily="18" charset="0"/>
              </a:defRPr>
            </a:lvl3pPr>
            <a:lvl4pPr marL="16002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4pPr>
            <a:lvl5pPr marL="2057400" indent="-228600" eaLnBrk="0" hangingPunct="0">
              <a:spcBef>
                <a:spcPct val="20000"/>
              </a:spcBef>
              <a:buClr>
                <a:schemeClr val="tx1"/>
              </a:buClr>
              <a:buSzPct val="100000"/>
              <a:buChar char="–"/>
              <a:defRPr sz="24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2400">
                <a:solidFill>
                  <a:schemeClr val="tx1"/>
                </a:solidFill>
                <a:latin typeface="Times New Roman" panose="02020603050405020304" pitchFamily="18" charset="0"/>
              </a:defRPr>
            </a:lvl9pPr>
          </a:lstStyle>
          <a:p>
            <a:pPr algn="ctr" eaLnBrk="1" hangingPunct="1">
              <a:spcBef>
                <a:spcPct val="0"/>
              </a:spcBef>
              <a:buClrTx/>
              <a:buSzTx/>
              <a:buFontTx/>
              <a:buNone/>
            </a:pPr>
            <a:r>
              <a:rPr lang="hr-HR" altLang="sr-Latn-RS" sz="1800" b="1">
                <a:latin typeface="Arial" panose="020B0604020202020204" pitchFamily="34" charset="0"/>
              </a:rPr>
              <a:t>PRENOS BETONA SUDOVIMA </a:t>
            </a:r>
          </a:p>
          <a:p>
            <a:pPr algn="ctr" eaLnBrk="1" hangingPunct="1">
              <a:spcBef>
                <a:spcPct val="0"/>
              </a:spcBef>
              <a:buClrTx/>
              <a:buSzTx/>
              <a:buFontTx/>
              <a:buNone/>
            </a:pPr>
            <a:r>
              <a:rPr lang="hr-HR" altLang="sr-Latn-RS" sz="1800" b="1">
                <a:latin typeface="Arial" panose="020B0604020202020204" pitchFamily="34" charset="0"/>
              </a:rPr>
              <a:t>(KIBLAMA)  I JAPANERIMA</a:t>
            </a:r>
            <a:endParaRPr lang="en-GB" altLang="sr-Latn-RS" sz="1800" b="1">
              <a:latin typeface="Arial" panose="020B0604020202020204" pitchFamily="34" charset="0"/>
            </a:endParaRPr>
          </a:p>
        </p:txBody>
      </p:sp>
      <p:pic>
        <p:nvPicPr>
          <p:cNvPr id="11271" name="Picture 8" descr="content_45">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46375" y="2312988"/>
            <a:ext cx="109537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Rectangle 10"/>
          <p:cNvSpPr>
            <a:spLocks noGrp="1" noChangeArrowheads="1"/>
          </p:cNvSpPr>
          <p:nvPr>
            <p:ph type="title"/>
          </p:nvPr>
        </p:nvSpPr>
        <p:spPr/>
        <p:txBody>
          <a:bodyPr/>
          <a:lstStyle/>
          <a:p>
            <a:r>
              <a:rPr lang="hr-HR" altLang="sr-Latn-RS" b="1" smtClean="0"/>
              <a:t>Prenos betona toranjskom dizalicom</a:t>
            </a:r>
            <a:endParaRPr lang="en-GB" altLang="sr-Latn-RS" b="1"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Azure">
  <a:themeElements>
    <a:clrScheme name="Azure 1">
      <a:dk1>
        <a:srgbClr val="000000"/>
      </a:dk1>
      <a:lt1>
        <a:srgbClr val="FFFFFF"/>
      </a:lt1>
      <a:dk2>
        <a:srgbClr val="3333FF"/>
      </a:dk2>
      <a:lt2>
        <a:srgbClr val="00FFFF"/>
      </a:lt2>
      <a:accent1>
        <a:srgbClr val="00CCCC"/>
      </a:accent1>
      <a:accent2>
        <a:srgbClr val="6666FF"/>
      </a:accent2>
      <a:accent3>
        <a:srgbClr val="ADADFF"/>
      </a:accent3>
      <a:accent4>
        <a:srgbClr val="DADADA"/>
      </a:accent4>
      <a:accent5>
        <a:srgbClr val="AAE2E2"/>
      </a:accent5>
      <a:accent6>
        <a:srgbClr val="5C5CE7"/>
      </a:accent6>
      <a:hlink>
        <a:srgbClr val="CCCCFF"/>
      </a:hlink>
      <a:folHlink>
        <a:srgbClr val="CC99FF"/>
      </a:folHlink>
    </a:clrScheme>
    <a:fontScheme name="Azur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sr-Latn-R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sr-Latn-R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Azure 1">
        <a:dk1>
          <a:srgbClr val="000000"/>
        </a:dk1>
        <a:lt1>
          <a:srgbClr val="FFFFFF"/>
        </a:lt1>
        <a:dk2>
          <a:srgbClr val="3333FF"/>
        </a:dk2>
        <a:lt2>
          <a:srgbClr val="00FFFF"/>
        </a:lt2>
        <a:accent1>
          <a:srgbClr val="00CCCC"/>
        </a:accent1>
        <a:accent2>
          <a:srgbClr val="6666FF"/>
        </a:accent2>
        <a:accent3>
          <a:srgbClr val="ADADFF"/>
        </a:accent3>
        <a:accent4>
          <a:srgbClr val="DADADA"/>
        </a:accent4>
        <a:accent5>
          <a:srgbClr val="AAE2E2"/>
        </a:accent5>
        <a:accent6>
          <a:srgbClr val="5C5CE7"/>
        </a:accent6>
        <a:hlink>
          <a:srgbClr val="CCCCFF"/>
        </a:hlink>
        <a:folHlink>
          <a:srgbClr val="CC99FF"/>
        </a:folHlink>
      </a:clrScheme>
      <a:clrMap bg1="dk2" tx1="lt1" bg2="dk1" tx2="lt2" accent1="accent1" accent2="accent2" accent3="accent3" accent4="accent4" accent5="accent5" accent6="accent6" hlink="hlink" folHlink="folHlink"/>
    </a:extraClrScheme>
    <a:extraClrScheme>
      <a:clrScheme name="Azure 2">
        <a:dk1>
          <a:srgbClr val="000000"/>
        </a:dk1>
        <a:lt1>
          <a:srgbClr val="CCECFF"/>
        </a:lt1>
        <a:dk2>
          <a:srgbClr val="330099"/>
        </a:dk2>
        <a:lt2>
          <a:srgbClr val="0099CC"/>
        </a:lt2>
        <a:accent1>
          <a:srgbClr val="009999"/>
        </a:accent1>
        <a:accent2>
          <a:srgbClr val="FF99CC"/>
        </a:accent2>
        <a:accent3>
          <a:srgbClr val="E2F4FF"/>
        </a:accent3>
        <a:accent4>
          <a:srgbClr val="000000"/>
        </a:accent4>
        <a:accent5>
          <a:srgbClr val="AACACA"/>
        </a:accent5>
        <a:accent6>
          <a:srgbClr val="E78AB9"/>
        </a:accent6>
        <a:hlink>
          <a:srgbClr val="6600CC"/>
        </a:hlink>
        <a:folHlink>
          <a:srgbClr val="3366FF"/>
        </a:folHlink>
      </a:clrScheme>
      <a:clrMap bg1="lt1" tx1="dk1" bg2="lt2" tx2="dk2" accent1="accent1" accent2="accent2" accent3="accent3" accent4="accent4" accent5="accent5" accent6="accent6" hlink="hlink" folHlink="folHlink"/>
    </a:extraClrScheme>
    <a:extraClrScheme>
      <a:clrScheme name="Azure 3">
        <a:dk1>
          <a:srgbClr val="000000"/>
        </a:dk1>
        <a:lt1>
          <a:srgbClr val="FFFFFF"/>
        </a:lt1>
        <a:dk2>
          <a:srgbClr val="000000"/>
        </a:dk2>
        <a:lt2>
          <a:srgbClr val="CBCBCB"/>
        </a:lt2>
        <a:accent1>
          <a:srgbClr val="B2B2B2"/>
        </a:accent1>
        <a:accent2>
          <a:srgbClr val="DDDDDD"/>
        </a:accent2>
        <a:accent3>
          <a:srgbClr val="FFFFFF"/>
        </a:accent3>
        <a:accent4>
          <a:srgbClr val="000000"/>
        </a:accent4>
        <a:accent5>
          <a:srgbClr val="D5D5D5"/>
        </a:accent5>
        <a:accent6>
          <a:srgbClr val="C8C8C8"/>
        </a:accent6>
        <a:hlink>
          <a:srgbClr val="5F5F5F"/>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Designs\Azure.pot</Template>
  <TotalTime>3703</TotalTime>
  <Words>2298</Words>
  <Application>Microsoft Office PowerPoint</Application>
  <PresentationFormat>On-screen Show (4:3)</PresentationFormat>
  <Paragraphs>304</Paragraphs>
  <Slides>40</Slides>
  <Notes>16</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6" baseType="lpstr">
      <vt:lpstr>Times New Roman</vt:lpstr>
      <vt:lpstr>Arial</vt:lpstr>
      <vt:lpstr>Wingdings</vt:lpstr>
      <vt:lpstr>Verdana</vt:lpstr>
      <vt:lpstr>Azure</vt:lpstr>
      <vt:lpstr>Equation</vt:lpstr>
      <vt:lpstr>MAŠINE ZA PRENOS I DIZANJE</vt:lpstr>
      <vt:lpstr>MAŠINE ZA PRENOS I DIZANJE</vt:lpstr>
      <vt:lpstr>TORANJSKE DIZALICE</vt:lpstr>
      <vt:lpstr>Toranjske dizalice</vt:lpstr>
      <vt:lpstr>Toranjske dizalice</vt:lpstr>
      <vt:lpstr>Toranjske dizalice</vt:lpstr>
      <vt:lpstr>Vrijeme ciklusa</vt:lpstr>
      <vt:lpstr>Praktični učinak toranjske dizalice</vt:lpstr>
      <vt:lpstr>Prenos betona toranjskom dizalicom</vt:lpstr>
      <vt:lpstr>Portalni kranovi</vt:lpstr>
      <vt:lpstr>PORTALNI KRANOVI</vt:lpstr>
      <vt:lpstr>Mosni kranovi</vt:lpstr>
      <vt:lpstr>MOSNI  KRANOVI</vt:lpstr>
      <vt:lpstr>Kabl kranovi</vt:lpstr>
      <vt:lpstr>Kabl kranovi http://www.lcs-cablecranes.com/frontend/scripts/index.php?groupId=202&amp;setMainAreaTemplatePath=mainarea_productlist.html&amp;setLanguageId=2</vt:lpstr>
      <vt:lpstr>KABL KRANOVI</vt:lpstr>
      <vt:lpstr>Derik kranovi</vt:lpstr>
      <vt:lpstr>DERIK KRAN</vt:lpstr>
      <vt:lpstr>Autodizalice</vt:lpstr>
      <vt:lpstr>Autodizalice</vt:lpstr>
      <vt:lpstr>Autodizalice</vt:lpstr>
      <vt:lpstr>Vrijeme ciklusa</vt:lpstr>
      <vt:lpstr>Praktični učinak autodizalice </vt:lpstr>
      <vt:lpstr>Dizalice na gusjenicama</vt:lpstr>
      <vt:lpstr>Dizalice na gusjenicama</vt:lpstr>
      <vt:lpstr>Pumpe za beton</vt:lpstr>
      <vt:lpstr>Prenosne pumpe za beton</vt:lpstr>
      <vt:lpstr>Osnovni djelovi pumpe za beton </vt:lpstr>
      <vt:lpstr>Autopumpe – mobilne pumpe na šasiji kamiona</vt:lpstr>
      <vt:lpstr>Autopumpe – mobilne pumpe na šasiji kamiona</vt:lpstr>
      <vt:lpstr>Klipna pumpa za beton</vt:lpstr>
      <vt:lpstr>Pumpe za beton – princip rada</vt:lpstr>
      <vt:lpstr>Pumpe za beton – princip rada klipne pumpe sa cijevnom skretnicom (Transfer Tube, S Valve)</vt:lpstr>
      <vt:lpstr>Pumpe sa segmentnim zatvaračem</vt:lpstr>
      <vt:lpstr>Pumpe sa kugličnim zatvaračima</vt:lpstr>
      <vt:lpstr>Pumpe sa sedlastim zatvaračem (seat valves)</vt:lpstr>
      <vt:lpstr>Rotaciona pumpa za beton</vt:lpstr>
      <vt:lpstr>Učinak pumpe za beton </vt:lpstr>
      <vt:lpstr>Specijalni uređaji za prenos i dizanje</vt:lpstr>
      <vt:lpstr>Specijalni uređaji za dizanje tereta</vt:lpstr>
    </vt:vector>
  </TitlesOfParts>
  <Company>Private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Predavanja</dc:title>
  <dc:creator>Snezana Rutesic</dc:creator>
  <cp:lastModifiedBy>Toshiba</cp:lastModifiedBy>
  <cp:revision>304</cp:revision>
  <dcterms:created xsi:type="dcterms:W3CDTF">1997-11-08T18:00:20Z</dcterms:created>
  <dcterms:modified xsi:type="dcterms:W3CDTF">2019-10-11T10:09:59Z</dcterms:modified>
</cp:coreProperties>
</file>